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</p:sldIdLst>
  <p:sldSz cx="38404800" cy="36604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3434"/>
    <a:srgbClr val="00B050"/>
    <a:srgbClr val="5E367E"/>
    <a:srgbClr val="E78A27"/>
    <a:srgbClr val="0079C2"/>
    <a:srgbClr val="FFC000"/>
    <a:srgbClr val="67AF6B"/>
    <a:srgbClr val="70AD47"/>
    <a:srgbClr val="8FD4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02" autoAdjust="0"/>
    <p:restoredTop sz="94660"/>
  </p:normalViewPr>
  <p:slideViewPr>
    <p:cSldViewPr snapToGrid="0">
      <p:cViewPr>
        <p:scale>
          <a:sx n="30" d="100"/>
          <a:sy n="30" d="100"/>
        </p:scale>
        <p:origin x="145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705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424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o 23">
            <a:extLst>
              <a:ext uri="{FF2B5EF4-FFF2-40B4-BE49-F238E27FC236}">
                <a16:creationId xmlns:a16="http://schemas.microsoft.com/office/drawing/2014/main" id="{2508111C-6BF5-7800-E5C2-15CE3AD6F1C2}"/>
              </a:ext>
            </a:extLst>
          </p:cNvPr>
          <p:cNvGrpSpPr/>
          <p:nvPr userDrawn="1"/>
        </p:nvGrpSpPr>
        <p:grpSpPr>
          <a:xfrm>
            <a:off x="640080" y="548559"/>
            <a:ext cx="23500080" cy="2743282"/>
            <a:chOff x="-6641" y="12182476"/>
            <a:chExt cx="22666615" cy="2319734"/>
          </a:xfrm>
          <a:effectLst>
            <a:outerShdw blurRad="127000" dist="101600" dir="5400000" algn="ctr" rotWithShape="0">
              <a:srgbClr val="000000">
                <a:alpha val="70000"/>
              </a:srgbClr>
            </a:outerShdw>
          </a:effectLst>
        </p:grpSpPr>
        <p:grpSp>
          <p:nvGrpSpPr>
            <p:cNvPr id="23" name="Grupo 22">
              <a:extLst>
                <a:ext uri="{FF2B5EF4-FFF2-40B4-BE49-F238E27FC236}">
                  <a16:creationId xmlns:a16="http://schemas.microsoft.com/office/drawing/2014/main" id="{6D5B0CEE-C51C-9B02-477F-B74B61AE4F9A}"/>
                </a:ext>
              </a:extLst>
            </p:cNvPr>
            <p:cNvGrpSpPr/>
            <p:nvPr userDrawn="1"/>
          </p:nvGrpSpPr>
          <p:grpSpPr>
            <a:xfrm>
              <a:off x="-6641" y="12182476"/>
              <a:ext cx="22666615" cy="2319734"/>
              <a:chOff x="-6641" y="12182476"/>
              <a:chExt cx="22666615" cy="2319734"/>
            </a:xfrm>
          </p:grpSpPr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5FC51D62-0F2A-A2C2-1E6E-0FD7A85D74B8}"/>
                  </a:ext>
                </a:extLst>
              </p:cNvPr>
              <p:cNvSpPr/>
              <p:nvPr userDrawn="1"/>
            </p:nvSpPr>
            <p:spPr>
              <a:xfrm>
                <a:off x="-6641" y="12182476"/>
                <a:ext cx="22666615" cy="23197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grpSp>
            <p:nvGrpSpPr>
              <p:cNvPr id="21" name="Grupo 20">
                <a:extLst>
                  <a:ext uri="{FF2B5EF4-FFF2-40B4-BE49-F238E27FC236}">
                    <a16:creationId xmlns:a16="http://schemas.microsoft.com/office/drawing/2014/main" id="{B32245D6-CD24-0A7D-E81B-A2B98F886C42}"/>
                  </a:ext>
                </a:extLst>
              </p:cNvPr>
              <p:cNvGrpSpPr/>
              <p:nvPr userDrawn="1"/>
            </p:nvGrpSpPr>
            <p:grpSpPr>
              <a:xfrm>
                <a:off x="22186396" y="12261256"/>
                <a:ext cx="398701" cy="2162175"/>
                <a:chOff x="22106114" y="12286950"/>
                <a:chExt cx="398701" cy="2162175"/>
              </a:xfrm>
            </p:grpSpPr>
            <p:sp>
              <p:nvSpPr>
                <p:cNvPr id="7" name="Rectángulo 6">
                  <a:extLst>
                    <a:ext uri="{FF2B5EF4-FFF2-40B4-BE49-F238E27FC236}">
                      <a16:creationId xmlns:a16="http://schemas.microsoft.com/office/drawing/2014/main" id="{8CFA8386-9167-C8FD-68BD-B151A1036CFC}"/>
                    </a:ext>
                  </a:extLst>
                </p:cNvPr>
                <p:cNvSpPr/>
                <p:nvPr userDrawn="1"/>
              </p:nvSpPr>
              <p:spPr>
                <a:xfrm>
                  <a:off x="22106114" y="12286950"/>
                  <a:ext cx="398701" cy="398701"/>
                </a:xfrm>
                <a:prstGeom prst="rect">
                  <a:avLst/>
                </a:prstGeom>
                <a:solidFill>
                  <a:srgbClr val="8D3434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  <p:sp>
              <p:nvSpPr>
                <p:cNvPr id="8" name="Rectángulo 7">
                  <a:extLst>
                    <a:ext uri="{FF2B5EF4-FFF2-40B4-BE49-F238E27FC236}">
                      <a16:creationId xmlns:a16="http://schemas.microsoft.com/office/drawing/2014/main" id="{AF2E95BA-B08F-BB6A-536A-41973EBE6FCA}"/>
                    </a:ext>
                  </a:extLst>
                </p:cNvPr>
                <p:cNvSpPr/>
                <p:nvPr userDrawn="1"/>
              </p:nvSpPr>
              <p:spPr>
                <a:xfrm>
                  <a:off x="22106114" y="12727743"/>
                  <a:ext cx="398701" cy="398701"/>
                </a:xfrm>
                <a:prstGeom prst="rect">
                  <a:avLst/>
                </a:prstGeom>
                <a:solidFill>
                  <a:srgbClr val="E78A27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9" name="Rectángulo 8">
                  <a:extLst>
                    <a:ext uri="{FF2B5EF4-FFF2-40B4-BE49-F238E27FC236}">
                      <a16:creationId xmlns:a16="http://schemas.microsoft.com/office/drawing/2014/main" id="{7DECCFDC-9AF7-CEFB-8EA4-447845497305}"/>
                    </a:ext>
                  </a:extLst>
                </p:cNvPr>
                <p:cNvSpPr/>
                <p:nvPr userDrawn="1"/>
              </p:nvSpPr>
              <p:spPr>
                <a:xfrm>
                  <a:off x="22106114" y="13168687"/>
                  <a:ext cx="398701" cy="398701"/>
                </a:xfrm>
                <a:prstGeom prst="rect">
                  <a:avLst/>
                </a:prstGeom>
                <a:solidFill>
                  <a:srgbClr val="0079C2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dirty="0"/>
                </a:p>
              </p:txBody>
            </p:sp>
            <p:sp>
              <p:nvSpPr>
                <p:cNvPr id="10" name="Rectángulo 9">
                  <a:extLst>
                    <a:ext uri="{FF2B5EF4-FFF2-40B4-BE49-F238E27FC236}">
                      <a16:creationId xmlns:a16="http://schemas.microsoft.com/office/drawing/2014/main" id="{18362BFF-B362-6058-9CDF-29E18A668CFF}"/>
                    </a:ext>
                  </a:extLst>
                </p:cNvPr>
                <p:cNvSpPr/>
                <p:nvPr userDrawn="1"/>
              </p:nvSpPr>
              <p:spPr>
                <a:xfrm>
                  <a:off x="22106114" y="13609480"/>
                  <a:ext cx="398701" cy="398701"/>
                </a:xfrm>
                <a:prstGeom prst="rect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  <p:sp>
              <p:nvSpPr>
                <p:cNvPr id="11" name="Rectángulo 10">
                  <a:extLst>
                    <a:ext uri="{FF2B5EF4-FFF2-40B4-BE49-F238E27FC236}">
                      <a16:creationId xmlns:a16="http://schemas.microsoft.com/office/drawing/2014/main" id="{E855C79F-34CE-3D9F-EF3B-80824850F87A}"/>
                    </a:ext>
                  </a:extLst>
                </p:cNvPr>
                <p:cNvSpPr/>
                <p:nvPr userDrawn="1"/>
              </p:nvSpPr>
              <p:spPr>
                <a:xfrm>
                  <a:off x="22106114" y="14050424"/>
                  <a:ext cx="398701" cy="398701"/>
                </a:xfrm>
                <a:prstGeom prst="rect">
                  <a:avLst/>
                </a:prstGeom>
                <a:solidFill>
                  <a:srgbClr val="5E367E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/>
                </a:p>
              </p:txBody>
            </p:sp>
          </p:grpSp>
        </p:grpSp>
        <p:pic>
          <p:nvPicPr>
            <p:cNvPr id="5" name="Imagen 4" descr="Imagen que contiene Escala de tiempo&#10;&#10;Descripción generada automáticamente">
              <a:extLst>
                <a:ext uri="{FF2B5EF4-FFF2-40B4-BE49-F238E27FC236}">
                  <a16:creationId xmlns:a16="http://schemas.microsoft.com/office/drawing/2014/main" id="{CBFB7042-4B95-DDB4-DF7D-57F1CB5929D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49" r="16547"/>
            <a:stretch/>
          </p:blipFill>
          <p:spPr>
            <a:xfrm>
              <a:off x="547993" y="12286950"/>
              <a:ext cx="6588000" cy="2162175"/>
            </a:xfrm>
            <a:prstGeom prst="rect">
              <a:avLst/>
            </a:prstGeom>
          </p:spPr>
        </p:pic>
        <p:sp>
          <p:nvSpPr>
            <p:cNvPr id="17" name="Text Box 2">
              <a:extLst>
                <a:ext uri="{FF2B5EF4-FFF2-40B4-BE49-F238E27FC236}">
                  <a16:creationId xmlns:a16="http://schemas.microsoft.com/office/drawing/2014/main" id="{7C1D1DE6-305C-CAF8-CB13-0D615891BCA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6727372" y="12750531"/>
              <a:ext cx="5845628" cy="136564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610157" tIns="610157" rIns="610157" bIns="610157" anchor="ctr"/>
            <a:lstStyle>
              <a:lvl1pPr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AU" sz="13500" kern="0" spc="300" dirty="0">
                  <a:solidFill>
                    <a:schemeClr val="tx1"/>
                  </a:solidFill>
                  <a:latin typeface="Bebas Neue" panose="020B0606020202050201" pitchFamily="34" charset="0"/>
                  <a:cs typeface="Arial" panose="020B0604020202020204" pitchFamily="34" charset="0"/>
                </a:rPr>
                <a:t>2025</a:t>
              </a:r>
            </a:p>
          </p:txBody>
        </p:sp>
        <p:sp>
          <p:nvSpPr>
            <p:cNvPr id="18" name="Text Box 2">
              <a:extLst>
                <a:ext uri="{FF2B5EF4-FFF2-40B4-BE49-F238E27FC236}">
                  <a16:creationId xmlns:a16="http://schemas.microsoft.com/office/drawing/2014/main" id="{9AA06193-1B58-66DC-1558-0D9C5802504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1808948" y="12750531"/>
              <a:ext cx="10576798" cy="136564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lIns="610157" tIns="610157" rIns="610157" bIns="610157" anchor="ctr"/>
            <a:lstStyle>
              <a:lvl1pPr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defTabSz="192088" eaLnBrk="0" hangingPunct="0"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defTabSz="192088" eaLnBrk="0" fontAlgn="base" hangingPunct="0">
                <a:spcBef>
                  <a:spcPct val="0"/>
                </a:spcBef>
                <a:spcAft>
                  <a:spcPct val="0"/>
                </a:spcAft>
                <a:defRPr sz="5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AU" sz="5000" kern="0" dirty="0">
                  <a:solidFill>
                    <a:schemeClr val="tx1"/>
                  </a:solidFill>
                  <a:latin typeface="Bebas Neue" panose="020B0606020202050201" pitchFamily="34" charset="0"/>
                  <a:cs typeface="Arial" panose="020B0604020202020204" pitchFamily="34" charset="0"/>
                </a:rPr>
                <a:t>Conference</a:t>
              </a:r>
            </a:p>
            <a:p>
              <a:r>
                <a:rPr lang="en-AU" sz="5000" kern="0" dirty="0">
                  <a:solidFill>
                    <a:schemeClr val="tx1"/>
                  </a:solidFill>
                  <a:latin typeface="Bebas Neue" panose="020B0606020202050201" pitchFamily="34" charset="0"/>
                  <a:cs typeface="Arial" panose="020B0604020202020204" pitchFamily="34" charset="0"/>
                </a:rPr>
                <a:t>September 8-11, PITTSBURGH, PENNSYLVANIA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678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00F728B4-C55D-6D41-16F7-C2769983D9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7"/>
            <a:ext cx="38404800" cy="3660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09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: esquinas redondeadas 16">
            <a:extLst>
              <a:ext uri="{FF2B5EF4-FFF2-40B4-BE49-F238E27FC236}">
                <a16:creationId xmlns:a16="http://schemas.microsoft.com/office/drawing/2014/main" id="{E4915ECE-642F-FC14-5426-2790505919AE}"/>
              </a:ext>
            </a:extLst>
          </p:cNvPr>
          <p:cNvSpPr/>
          <p:nvPr/>
        </p:nvSpPr>
        <p:spPr>
          <a:xfrm>
            <a:off x="13527949" y="8759545"/>
            <a:ext cx="24286889" cy="17956675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         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68BA8C79-9293-268A-8B12-E9E98504B8F5}"/>
              </a:ext>
            </a:extLst>
          </p:cNvPr>
          <p:cNvSpPr/>
          <p:nvPr/>
        </p:nvSpPr>
        <p:spPr>
          <a:xfrm>
            <a:off x="13527949" y="27162307"/>
            <a:ext cx="13366968" cy="4347283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8D343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           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5591362-68B1-71B3-B40A-BAFEC167FF26}"/>
              </a:ext>
            </a:extLst>
          </p:cNvPr>
          <p:cNvSpPr/>
          <p:nvPr/>
        </p:nvSpPr>
        <p:spPr>
          <a:xfrm>
            <a:off x="27523448" y="27181223"/>
            <a:ext cx="10238704" cy="4347283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E78A2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           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2F24D37F-A5AD-1EC9-2BED-E2B2463DDC2C}"/>
              </a:ext>
            </a:extLst>
          </p:cNvPr>
          <p:cNvSpPr/>
          <p:nvPr/>
        </p:nvSpPr>
        <p:spPr>
          <a:xfrm>
            <a:off x="27523448" y="32036098"/>
            <a:ext cx="10291390" cy="4068400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5E36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5E367E"/>
                </a:solidFill>
              </a:rPr>
              <a:t>              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8C22E586-3806-4287-A5FC-F600D86BEBE5}"/>
              </a:ext>
            </a:extLst>
          </p:cNvPr>
          <p:cNvSpPr/>
          <p:nvPr/>
        </p:nvSpPr>
        <p:spPr>
          <a:xfrm>
            <a:off x="589961" y="32036097"/>
            <a:ext cx="26336564" cy="4068400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0079C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0079C2"/>
                </a:solidFill>
              </a:rPr>
              <a:t>             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771B2351-984B-DB03-3B96-DEF4D8BC6FFD}"/>
              </a:ext>
            </a:extLst>
          </p:cNvPr>
          <p:cNvSpPr/>
          <p:nvPr/>
        </p:nvSpPr>
        <p:spPr>
          <a:xfrm>
            <a:off x="594235" y="16084907"/>
            <a:ext cx="12368782" cy="8650821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E78A2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         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A3E9B15E-DE01-7984-6EFF-A2F7A447B5CF}"/>
              </a:ext>
            </a:extLst>
          </p:cNvPr>
          <p:cNvSpPr/>
          <p:nvPr/>
        </p:nvSpPr>
        <p:spPr>
          <a:xfrm>
            <a:off x="594235" y="25298860"/>
            <a:ext cx="12368782" cy="6277771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5E367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         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E74AFC04-D724-2B7A-D08A-C89D2E776B06}"/>
              </a:ext>
            </a:extLst>
          </p:cNvPr>
          <p:cNvSpPr/>
          <p:nvPr/>
        </p:nvSpPr>
        <p:spPr>
          <a:xfrm>
            <a:off x="595538" y="8711419"/>
            <a:ext cx="12366176" cy="6810356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69850">
            <a:solidFill>
              <a:srgbClr val="0079C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           </a:t>
            </a:r>
          </a:p>
        </p:txBody>
      </p:sp>
      <p:sp>
        <p:nvSpPr>
          <p:cNvPr id="5" name="Text Box 40">
            <a:extLst>
              <a:ext uri="{FF2B5EF4-FFF2-40B4-BE49-F238E27FC236}">
                <a16:creationId xmlns:a16="http://schemas.microsoft.com/office/drawing/2014/main" id="{94D68EE3-D42F-44A4-58E0-F3CE926CF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662" y="6000725"/>
            <a:ext cx="25609175" cy="2278395"/>
          </a:xfrm>
          <a:prstGeom prst="rect">
            <a:avLst/>
          </a:prstGeom>
          <a:noFill/>
          <a:ln>
            <a:noFill/>
          </a:ln>
          <a:effectLst/>
        </p:spPr>
        <p:txBody>
          <a:bodyPr lIns="276594" tIns="276594" rIns="276594" bIns="276594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600" b="1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Authors, FIRST NAME INITIAL, SURNAME, presenting author(s) underlined, Affiliations1 numbered in superscript)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AU" sz="3200" u="sng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SMITH</a:t>
            </a:r>
            <a:r>
              <a:rPr lang="en-US" sz="3200" u="sng" baseline="30000" dirty="0">
                <a:solidFill>
                  <a:srgbClr val="8D343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3200" baseline="30000" dirty="0">
                <a:solidFill>
                  <a:srgbClr val="8D343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</a:t>
            </a:r>
            <a:r>
              <a:rPr lang="en-AU" sz="3200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N. HARRISON</a:t>
            </a:r>
            <a:r>
              <a:rPr lang="en-US" sz="3200" baseline="30000" dirty="0">
                <a:solidFill>
                  <a:srgbClr val="8D343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 </a:t>
            </a:r>
            <a:r>
              <a:rPr lang="en-US" sz="3200" baseline="30000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AU" sz="3200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P. MATTHEWS</a:t>
            </a:r>
            <a:r>
              <a:rPr lang="en-US" sz="3200" baseline="30000" dirty="0">
                <a:solidFill>
                  <a:srgbClr val="8D3434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</a:t>
            </a:r>
            <a:endParaRPr lang="en-AU" sz="3200" dirty="0">
              <a:solidFill>
                <a:srgbClr val="8D343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solidFill>
                  <a:srgbClr val="8D34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Royal Brisbane Hospital, Brisbane, Australia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051DD32-8409-E52D-F879-106918B7A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961" y="4281832"/>
            <a:ext cx="25188626" cy="1100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1000" b="1" spc="1286" dirty="0">
                <a:solidFill>
                  <a:srgbClr val="8D343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Poster title goes here</a:t>
            </a:r>
            <a:endParaRPr lang="en-AU" sz="11000" spc="1286" dirty="0">
              <a:solidFill>
                <a:srgbClr val="8D3434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13B641A-4310-5938-A0B2-362DF6512448}"/>
              </a:ext>
            </a:extLst>
          </p:cNvPr>
          <p:cNvSpPr/>
          <p:nvPr/>
        </p:nvSpPr>
        <p:spPr>
          <a:xfrm>
            <a:off x="1031868" y="11114669"/>
            <a:ext cx="99285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may edit the size of the font, the sections distribution and the colour scheme if wanted. All modifications concerning the background/title display are to be done at a Master Slide level.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8CF619FC-9189-59E2-2349-9BB019AAE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732" y="9339232"/>
            <a:ext cx="7404771" cy="78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0079C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INTRODUCTION</a:t>
            </a:r>
            <a:endParaRPr lang="en-AU" sz="4000" kern="0" dirty="0">
              <a:solidFill>
                <a:srgbClr val="0079C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B7CA0E1-3891-9C26-FB4C-A1C307437E4B}"/>
              </a:ext>
            </a:extLst>
          </p:cNvPr>
          <p:cNvSpPr/>
          <p:nvPr/>
        </p:nvSpPr>
        <p:spPr>
          <a:xfrm>
            <a:off x="1031868" y="27737186"/>
            <a:ext cx="9929911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CA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use this poster template…</a:t>
            </a:r>
          </a:p>
          <a:p>
            <a:pPr>
              <a:spcBef>
                <a:spcPct val="20000"/>
              </a:spcBef>
            </a:pPr>
            <a:r>
              <a:rPr lang="en-CA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r>
              <a:rPr lang="en-CA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body text / font size should be  no smaller than 20 points. Try to keep body text left-aligned, do not justify text.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604F57D9-26A3-DBD9-37E0-1A7678D395D5}"/>
              </a:ext>
            </a:extLst>
          </p:cNvPr>
          <p:cNvSpPr/>
          <p:nvPr/>
        </p:nvSpPr>
        <p:spPr>
          <a:xfrm>
            <a:off x="1031868" y="18446647"/>
            <a:ext cx="101306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6499" indent="-256499" defTabSz="612104" eaLnBrk="0" hangingPunct="0">
              <a:buSzPct val="60000"/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for making a successful poster…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Re-write your paper into poster format i.e.. simplify everything, avoid data overkill. 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Headings of more than 6 words should be in upper and lower case, not all capitals. Simplify the titles.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not to write whole sentences in capitals or underline to stress your point, use </a:t>
            </a:r>
            <a:r>
              <a:rPr lang="en-A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characters instead.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laying out your poster, leave white space around your text. Don</a:t>
            </a:r>
            <a:r>
              <a:rPr lang="ja-JP" alt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overcrowd your poster.</a:t>
            </a:r>
          </a:p>
          <a:p>
            <a:pPr marL="444886" indent="-444886" defTabSz="612104" eaLnBrk="0" hangingPunct="0">
              <a:buFont typeface="Arial"/>
              <a:buChar char="•"/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Spell check and get someone else to proof-read.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2412517F-0D51-3073-C5E2-ACC5EC9AA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732" y="25699610"/>
            <a:ext cx="4817082" cy="1258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5E367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METHOD</a:t>
            </a:r>
            <a:endParaRPr lang="en-AU" sz="4000" kern="0" dirty="0">
              <a:solidFill>
                <a:srgbClr val="5E367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FCAD2D52-1AE5-556D-76AF-298031721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732" y="16664637"/>
            <a:ext cx="5265686" cy="78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E78A2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AIM</a:t>
            </a:r>
            <a:endParaRPr lang="en-AU" sz="4000" kern="0" dirty="0">
              <a:solidFill>
                <a:srgbClr val="E78A27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69C9B11-D2D0-0A8F-24BF-032B9D8E1470}"/>
              </a:ext>
            </a:extLst>
          </p:cNvPr>
          <p:cNvSpPr/>
          <p:nvPr/>
        </p:nvSpPr>
        <p:spPr>
          <a:xfrm>
            <a:off x="14307872" y="16581839"/>
            <a:ext cx="3403024" cy="59521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>
              <a:solidFill>
                <a:srgbClr val="E78A27"/>
              </a:solidFill>
            </a:endParaRPr>
          </a:p>
        </p:txBody>
      </p:sp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D0F5A1DD-850B-5EFF-D176-396DD560C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050734"/>
              </p:ext>
            </p:extLst>
          </p:nvPr>
        </p:nvGraphicFramePr>
        <p:xfrm>
          <a:off x="23312728" y="16441904"/>
          <a:ext cx="13126785" cy="65436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5255">
                  <a:extLst>
                    <a:ext uri="{9D8B030D-6E8A-4147-A177-3AD203B41FA5}">
                      <a16:colId xmlns:a16="http://schemas.microsoft.com/office/drawing/2014/main" val="2581945635"/>
                    </a:ext>
                  </a:extLst>
                </a:gridCol>
                <a:gridCol w="1875255">
                  <a:extLst>
                    <a:ext uri="{9D8B030D-6E8A-4147-A177-3AD203B41FA5}">
                      <a16:colId xmlns:a16="http://schemas.microsoft.com/office/drawing/2014/main" val="1311242281"/>
                    </a:ext>
                  </a:extLst>
                </a:gridCol>
                <a:gridCol w="1875255">
                  <a:extLst>
                    <a:ext uri="{9D8B030D-6E8A-4147-A177-3AD203B41FA5}">
                      <a16:colId xmlns:a16="http://schemas.microsoft.com/office/drawing/2014/main" val="576665038"/>
                    </a:ext>
                  </a:extLst>
                </a:gridCol>
                <a:gridCol w="1875255">
                  <a:extLst>
                    <a:ext uri="{9D8B030D-6E8A-4147-A177-3AD203B41FA5}">
                      <a16:colId xmlns:a16="http://schemas.microsoft.com/office/drawing/2014/main" val="756634555"/>
                    </a:ext>
                  </a:extLst>
                </a:gridCol>
                <a:gridCol w="1875255">
                  <a:extLst>
                    <a:ext uri="{9D8B030D-6E8A-4147-A177-3AD203B41FA5}">
                      <a16:colId xmlns:a16="http://schemas.microsoft.com/office/drawing/2014/main" val="2609625798"/>
                    </a:ext>
                  </a:extLst>
                </a:gridCol>
                <a:gridCol w="1875255">
                  <a:extLst>
                    <a:ext uri="{9D8B030D-6E8A-4147-A177-3AD203B41FA5}">
                      <a16:colId xmlns:a16="http://schemas.microsoft.com/office/drawing/2014/main" val="1407825290"/>
                    </a:ext>
                  </a:extLst>
                </a:gridCol>
                <a:gridCol w="1875255">
                  <a:extLst>
                    <a:ext uri="{9D8B030D-6E8A-4147-A177-3AD203B41FA5}">
                      <a16:colId xmlns:a16="http://schemas.microsoft.com/office/drawing/2014/main" val="2417428952"/>
                    </a:ext>
                  </a:extLst>
                </a:gridCol>
              </a:tblGrid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70AD47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70AD47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304912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4027375713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172416857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323603507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923329125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2674611130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750442471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2154764352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633145208"/>
                  </a:ext>
                </a:extLst>
              </a:tr>
              <a:tr h="654366"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tc>
                  <a:txBody>
                    <a:bodyPr/>
                    <a:lstStyle/>
                    <a:p>
                      <a:endParaRPr lang="es-ES" sz="2500" dirty="0">
                        <a:solidFill>
                          <a:srgbClr val="3B519F"/>
                        </a:solidFill>
                      </a:endParaRPr>
                    </a:p>
                  </a:txBody>
                  <a:tcPr marL="58781" marR="58781" marT="29391" marB="29391"/>
                </a:tc>
                <a:extLst>
                  <a:ext uri="{0D108BD9-81ED-4DB2-BD59-A6C34878D82A}">
                    <a16:rowId xmlns:a16="http://schemas.microsoft.com/office/drawing/2014/main" val="3601519569"/>
                  </a:ext>
                </a:extLst>
              </a:tr>
            </a:tbl>
          </a:graphicData>
        </a:graphic>
      </p:graphicFrame>
      <p:sp>
        <p:nvSpPr>
          <p:cNvPr id="25" name="Rectángulo 24">
            <a:extLst>
              <a:ext uri="{FF2B5EF4-FFF2-40B4-BE49-F238E27FC236}">
                <a16:creationId xmlns:a16="http://schemas.microsoft.com/office/drawing/2014/main" id="{8F52E895-589B-49A4-EAFE-FCBCDA973BB4}"/>
              </a:ext>
            </a:extLst>
          </p:cNvPr>
          <p:cNvSpPr/>
          <p:nvPr/>
        </p:nvSpPr>
        <p:spPr>
          <a:xfrm>
            <a:off x="14310242" y="10934106"/>
            <a:ext cx="1918428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Images such as photographs, graphs, diagrams, logos, </a:t>
            </a:r>
            <a:r>
              <a:rPr lang="en-CA" sz="2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endParaRPr lang="en-CA" sz="2400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Graphs created in a scientific graphing program (e.g.. Sigma Plot, Prism, SPSS, Statistics) should be saved as JPEG or TIFF.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82CEC808-F665-E6BF-D505-7FBD257456EC}"/>
              </a:ext>
            </a:extLst>
          </p:cNvPr>
          <p:cNvSpPr/>
          <p:nvPr/>
        </p:nvSpPr>
        <p:spPr>
          <a:xfrm>
            <a:off x="14307872" y="22981351"/>
            <a:ext cx="363593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for captions is Calibri, not smaller than 15 pt. Left aligned  on if it refers to a figure its left. Try to start the captions right at the top edge of the picture (graph or photo).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5D259F1C-FFEE-4F24-3DEC-FBAEFC272833}"/>
              </a:ext>
            </a:extLst>
          </p:cNvPr>
          <p:cNvSpPr/>
          <p:nvPr/>
        </p:nvSpPr>
        <p:spPr>
          <a:xfrm>
            <a:off x="18207487" y="22984511"/>
            <a:ext cx="40407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recommended font </a:t>
            </a:r>
            <a:b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captions is Calibri, </a:t>
            </a:r>
            <a:b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smaller than 15 pt. </a:t>
            </a:r>
            <a:b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 aligned if it refers to </a:t>
            </a:r>
            <a:b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figure on its left. Try to start the captions right at </a:t>
            </a:r>
            <a:b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top edge of the picture (graph or photo).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96FCBDBE-F4D8-1464-932E-26DDEC410E7E}"/>
              </a:ext>
            </a:extLst>
          </p:cNvPr>
          <p:cNvSpPr/>
          <p:nvPr/>
        </p:nvSpPr>
        <p:spPr>
          <a:xfrm>
            <a:off x="18306695" y="16581839"/>
            <a:ext cx="3403024" cy="59521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157" dirty="0">
              <a:solidFill>
                <a:srgbClr val="00B050"/>
              </a:solidFill>
            </a:endParaRPr>
          </a:p>
        </p:txBody>
      </p:sp>
      <p:sp>
        <p:nvSpPr>
          <p:cNvPr id="30" name="Text Box 2">
            <a:extLst>
              <a:ext uri="{FF2B5EF4-FFF2-40B4-BE49-F238E27FC236}">
                <a16:creationId xmlns:a16="http://schemas.microsoft.com/office/drawing/2014/main" id="{3257F004-8294-694F-A14A-0E7CB93E0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0707" y="9173452"/>
            <a:ext cx="3483895" cy="1159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RESULTS</a:t>
            </a:r>
            <a:endParaRPr lang="en-AU" sz="4000" kern="0" dirty="0">
              <a:solidFill>
                <a:srgbClr val="00B0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D27A701-D9F6-A490-B243-D432560C1CBA}"/>
              </a:ext>
            </a:extLst>
          </p:cNvPr>
          <p:cNvSpPr/>
          <p:nvPr/>
        </p:nvSpPr>
        <p:spPr>
          <a:xfrm>
            <a:off x="1069027" y="34216002"/>
            <a:ext cx="22089504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</a:t>
            </a:r>
            <a:b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Can be Vancouver style i.e. 1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Meyer J-P et al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The treatment of high grade superficial bladder cancer and carcinoma in situ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wwith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BCG – a questionnaire survey of Consultant practice in England and Wales. </a:t>
            </a:r>
            <a:r>
              <a:rPr lang="en-US" sz="24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Urol</a:t>
            </a:r>
            <a:r>
              <a:rPr lang="en-US" sz="24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Oncol 2002; 2;: 77-80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1FE535A4-E3D0-9DB3-5366-292B07F2D23B}"/>
              </a:ext>
            </a:extLst>
          </p:cNvPr>
          <p:cNvSpPr/>
          <p:nvPr/>
        </p:nvSpPr>
        <p:spPr>
          <a:xfrm>
            <a:off x="14067311" y="29523882"/>
            <a:ext cx="11395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>
              <a:spcBef>
                <a:spcPct val="50000"/>
              </a:spcBef>
            </a:pPr>
            <a:r>
              <a:rPr lang="en-CA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E2B2DF95-4CE9-5095-F71E-AD33036255B1}"/>
              </a:ext>
            </a:extLst>
          </p:cNvPr>
          <p:cNvSpPr/>
          <p:nvPr/>
        </p:nvSpPr>
        <p:spPr>
          <a:xfrm>
            <a:off x="28039222" y="29523882"/>
            <a:ext cx="75347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6D6DF917-9C87-25DA-B6E0-3E3AC8070C9B}"/>
              </a:ext>
            </a:extLst>
          </p:cNvPr>
          <p:cNvSpPr/>
          <p:nvPr/>
        </p:nvSpPr>
        <p:spPr>
          <a:xfrm>
            <a:off x="28145333" y="34216002"/>
            <a:ext cx="7856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12104" eaLnBrk="0" hangingPunct="0">
              <a:spcBef>
                <a:spcPct val="50000"/>
              </a:spcBef>
            </a:pPr>
            <a:r>
              <a:rPr lang="en-A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 highlight this text and replace with your own text.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2">
            <a:extLst>
              <a:ext uri="{FF2B5EF4-FFF2-40B4-BE49-F238E27FC236}">
                <a16:creationId xmlns:a16="http://schemas.microsoft.com/office/drawing/2014/main" id="{4CD670B9-C09D-E05B-7E5D-60EBB5D26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33478" y="27514413"/>
            <a:ext cx="13366968" cy="1067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8D3434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CONCLUSIONS</a:t>
            </a:r>
            <a:endParaRPr lang="en-AU" sz="4000" kern="0" dirty="0">
              <a:solidFill>
                <a:srgbClr val="8D3434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2">
            <a:extLst>
              <a:ext uri="{FF2B5EF4-FFF2-40B4-BE49-F238E27FC236}">
                <a16:creationId xmlns:a16="http://schemas.microsoft.com/office/drawing/2014/main" id="{30CD6318-0AFB-94D0-FB5F-F51692F00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4806" y="27514413"/>
            <a:ext cx="9548126" cy="109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E78A2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ACKNOWLEDGEMENT</a:t>
            </a:r>
            <a:endParaRPr lang="en-AU" sz="4000" kern="0" dirty="0">
              <a:solidFill>
                <a:srgbClr val="E78A27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 Box 2">
            <a:extLst>
              <a:ext uri="{FF2B5EF4-FFF2-40B4-BE49-F238E27FC236}">
                <a16:creationId xmlns:a16="http://schemas.microsoft.com/office/drawing/2014/main" id="{79247076-F1B9-526E-D5EF-BDF9CB28D8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4806" y="32364898"/>
            <a:ext cx="9472035" cy="1258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5E367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CONTACT INFORMATION</a:t>
            </a:r>
            <a:endParaRPr lang="en-AU" sz="4000" kern="0" dirty="0">
              <a:solidFill>
                <a:srgbClr val="5E367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 Box 2">
            <a:extLst>
              <a:ext uri="{FF2B5EF4-FFF2-40B4-BE49-F238E27FC236}">
                <a16:creationId xmlns:a16="http://schemas.microsoft.com/office/drawing/2014/main" id="{7883CFBC-B449-9EF8-DE08-9DCBD0AE4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732" y="32364898"/>
            <a:ext cx="4769015" cy="1258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409803" tIns="409803" rIns="409803" bIns="409803" anchor="ctr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4000" b="1" kern="0" dirty="0">
                <a:solidFill>
                  <a:srgbClr val="0079C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REFERENCES</a:t>
            </a:r>
            <a:endParaRPr lang="en-AU" sz="4000" kern="0" dirty="0">
              <a:solidFill>
                <a:srgbClr val="0079C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tángulo: esquinas redondeadas 67">
            <a:extLst>
              <a:ext uri="{FF2B5EF4-FFF2-40B4-BE49-F238E27FC236}">
                <a16:creationId xmlns:a16="http://schemas.microsoft.com/office/drawing/2014/main" id="{AA6A27CD-4564-4561-FDA1-60585A0F61F2}"/>
              </a:ext>
            </a:extLst>
          </p:cNvPr>
          <p:cNvSpPr/>
          <p:nvPr/>
        </p:nvSpPr>
        <p:spPr>
          <a:xfrm>
            <a:off x="1244390" y="10388948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Rectángulo: esquinas redondeadas 50">
            <a:extLst>
              <a:ext uri="{FF2B5EF4-FFF2-40B4-BE49-F238E27FC236}">
                <a16:creationId xmlns:a16="http://schemas.microsoft.com/office/drawing/2014/main" id="{56E7FBDB-81CC-172E-2DB2-638298886CE7}"/>
              </a:ext>
            </a:extLst>
          </p:cNvPr>
          <p:cNvSpPr/>
          <p:nvPr/>
        </p:nvSpPr>
        <p:spPr>
          <a:xfrm>
            <a:off x="30828790" y="500077"/>
            <a:ext cx="5921438" cy="2939590"/>
          </a:xfrm>
          <a:prstGeom prst="roundRect">
            <a:avLst>
              <a:gd name="adj" fmla="val 4629"/>
            </a:avLst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Add your logos here</a:t>
            </a:r>
            <a:endParaRPr lang="es-ES" sz="3200" dirty="0"/>
          </a:p>
        </p:txBody>
      </p:sp>
      <p:sp>
        <p:nvSpPr>
          <p:cNvPr id="52" name="Rectángulo: esquinas redondeadas 51">
            <a:extLst>
              <a:ext uri="{FF2B5EF4-FFF2-40B4-BE49-F238E27FC236}">
                <a16:creationId xmlns:a16="http://schemas.microsoft.com/office/drawing/2014/main" id="{12A7259F-56D0-947D-092E-0A0B70F15A5C}"/>
              </a:ext>
            </a:extLst>
          </p:cNvPr>
          <p:cNvSpPr/>
          <p:nvPr/>
        </p:nvSpPr>
        <p:spPr>
          <a:xfrm>
            <a:off x="1244390" y="17770782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E78A2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Rectángulo: esquinas redondeadas 52">
            <a:extLst>
              <a:ext uri="{FF2B5EF4-FFF2-40B4-BE49-F238E27FC236}">
                <a16:creationId xmlns:a16="http://schemas.microsoft.com/office/drawing/2014/main" id="{44EA3B6B-7191-D729-3519-FFC6337DB004}"/>
              </a:ext>
            </a:extLst>
          </p:cNvPr>
          <p:cNvSpPr/>
          <p:nvPr/>
        </p:nvSpPr>
        <p:spPr>
          <a:xfrm>
            <a:off x="1244389" y="27054165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5E36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Rectángulo: esquinas redondeadas 53">
            <a:extLst>
              <a:ext uri="{FF2B5EF4-FFF2-40B4-BE49-F238E27FC236}">
                <a16:creationId xmlns:a16="http://schemas.microsoft.com/office/drawing/2014/main" id="{D595A01F-ED99-219E-45CA-ABD57A9CD75A}"/>
              </a:ext>
            </a:extLst>
          </p:cNvPr>
          <p:cNvSpPr/>
          <p:nvPr/>
        </p:nvSpPr>
        <p:spPr>
          <a:xfrm>
            <a:off x="1244389" y="33655216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id="{A2C83E86-BC23-D69D-1BEB-F48312605D60}"/>
              </a:ext>
            </a:extLst>
          </p:cNvPr>
          <p:cNvSpPr/>
          <p:nvPr/>
        </p:nvSpPr>
        <p:spPr>
          <a:xfrm>
            <a:off x="14115437" y="28731939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8D343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Rectángulo: esquinas redondeadas 55">
            <a:extLst>
              <a:ext uri="{FF2B5EF4-FFF2-40B4-BE49-F238E27FC236}">
                <a16:creationId xmlns:a16="http://schemas.microsoft.com/office/drawing/2014/main" id="{22B67453-3D74-69A2-92D8-D570B258E775}"/>
              </a:ext>
            </a:extLst>
          </p:cNvPr>
          <p:cNvSpPr/>
          <p:nvPr/>
        </p:nvSpPr>
        <p:spPr>
          <a:xfrm>
            <a:off x="28145333" y="28731939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E78A2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Rectángulo: esquinas redondeadas 58">
            <a:extLst>
              <a:ext uri="{FF2B5EF4-FFF2-40B4-BE49-F238E27FC236}">
                <a16:creationId xmlns:a16="http://schemas.microsoft.com/office/drawing/2014/main" id="{9A6C18AD-A38D-EB4C-58D4-AC3B19FE45D2}"/>
              </a:ext>
            </a:extLst>
          </p:cNvPr>
          <p:cNvSpPr/>
          <p:nvPr/>
        </p:nvSpPr>
        <p:spPr>
          <a:xfrm>
            <a:off x="28145333" y="33655216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5E36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Rectángulo: esquinas redondeadas 59">
            <a:extLst>
              <a:ext uri="{FF2B5EF4-FFF2-40B4-BE49-F238E27FC236}">
                <a16:creationId xmlns:a16="http://schemas.microsoft.com/office/drawing/2014/main" id="{F9BF091F-2CBB-414F-A122-DD5E3DBD6D0B}"/>
              </a:ext>
            </a:extLst>
          </p:cNvPr>
          <p:cNvSpPr/>
          <p:nvPr/>
        </p:nvSpPr>
        <p:spPr>
          <a:xfrm>
            <a:off x="14294786" y="10388948"/>
            <a:ext cx="2670131" cy="112859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408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508</TotalTime>
  <Words>610</Words>
  <Application>Microsoft Office PowerPoint</Application>
  <PresentationFormat>Personalizado</PresentationFormat>
  <Paragraphs>46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Black</vt:lpstr>
      <vt:lpstr>Bebas Neue</vt:lpstr>
      <vt:lpstr>Calibri</vt:lpstr>
      <vt:lpstr>Tema de Office</vt:lpstr>
      <vt:lpstr>Diseño personalizado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Belén Hernández Pardo</dc:creator>
  <cp:lastModifiedBy>Katarina Gluic</cp:lastModifiedBy>
  <cp:revision>16</cp:revision>
  <dcterms:created xsi:type="dcterms:W3CDTF">2023-02-23T09:37:28Z</dcterms:created>
  <dcterms:modified xsi:type="dcterms:W3CDTF">2025-06-24T08:35:15Z</dcterms:modified>
</cp:coreProperties>
</file>