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3" r:id="rId27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098"/>
    <p:restoredTop sz="56815"/>
  </p:normalViewPr>
  <p:slideViewPr>
    <p:cSldViewPr>
      <p:cViewPr varScale="1">
        <p:scale>
          <a:sx n="36" d="100"/>
          <a:sy n="36" d="100"/>
        </p:scale>
        <p:origin x="1416" y="32"/>
      </p:cViewPr>
      <p:guideLst>
        <p:guide orient="horz" pos="2880"/>
        <p:guide pos="2160"/>
      </p:guideLst>
    </p:cSldViewPr>
  </p:slideViewPr>
  <p:notesTextViewPr>
    <p:cViewPr>
      <p:scale>
        <a:sx n="145" d="100"/>
        <a:sy n="14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4CC0EC-BBB2-D045-9B16-B7CAA5408FF3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2D2B35-1748-A945-B018-D870B7084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318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D2B35-1748-A945-B018-D870B708477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6202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D2B35-1748-A945-B018-D870B708477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9441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D2B35-1748-A945-B018-D870B708477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5057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D2B35-1748-A945-B018-D870B708477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4497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D2B35-1748-A945-B018-D870B708477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2931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D2B35-1748-A945-B018-D870B708477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2827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D2B35-1748-A945-B018-D870B708477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3307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D2B35-1748-A945-B018-D870B708477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9814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D2B35-1748-A945-B018-D870B708477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7606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iaphs.org</a:t>
            </a:r>
            <a:r>
              <a:rPr lang="en-US" dirty="0"/>
              <a:t>/abstract-search/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D2B35-1748-A945-B018-D870B708477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39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D2B35-1748-A945-B018-D870B708477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59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D2B35-1748-A945-B018-D870B708477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722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D2B35-1748-A945-B018-D870B708477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271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D2B35-1748-A945-B018-D870B708477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625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D2B35-1748-A945-B018-D870B708477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2314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D2B35-1748-A945-B018-D870B708477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350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D2B35-1748-A945-B018-D870B708477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452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D2B35-1748-A945-B018-D870B708477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602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marL="12382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marL="12382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E9E9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87919" y="2175764"/>
            <a:ext cx="4883150" cy="4414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309979" y="2178811"/>
            <a:ext cx="5189220" cy="406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marL="12382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marL="12382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marL="12382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4325" y="634491"/>
            <a:ext cx="9671685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34069" y="1572260"/>
            <a:ext cx="10923860" cy="4649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26172" y="6361964"/>
            <a:ext cx="260350" cy="2273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0" i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marL="12382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9525"/>
            <a:ext cx="12192000" cy="6877050"/>
            <a:chOff x="0" y="-9525"/>
            <a:chExt cx="12192000" cy="687705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"/>
              <a:ext cx="5486400" cy="6858000"/>
            </a:xfrm>
            <a:custGeom>
              <a:avLst/>
              <a:gdLst/>
              <a:ahLst/>
              <a:cxnLst/>
              <a:rect l="l" t="t" r="r" b="b"/>
              <a:pathLst>
                <a:path w="5486400" h="6858000">
                  <a:moveTo>
                    <a:pt x="5486379" y="0"/>
                  </a:moveTo>
                  <a:lnTo>
                    <a:pt x="0" y="0"/>
                  </a:lnTo>
                  <a:lnTo>
                    <a:pt x="0" y="6857998"/>
                  </a:lnTo>
                  <a:lnTo>
                    <a:pt x="5486379" y="6857998"/>
                  </a:lnTo>
                  <a:lnTo>
                    <a:pt x="5486379" y="0"/>
                  </a:lnTo>
                  <a:close/>
                </a:path>
              </a:pathLst>
            </a:custGeom>
            <a:solidFill>
              <a:srgbClr val="000000">
                <a:alpha val="788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72043" y="4572331"/>
              <a:ext cx="0" cy="2286000"/>
            </a:xfrm>
            <a:custGeom>
              <a:avLst/>
              <a:gdLst/>
              <a:ahLst/>
              <a:cxnLst/>
              <a:rect l="l" t="t" r="r" b="b"/>
              <a:pathLst>
                <a:path h="2286000">
                  <a:moveTo>
                    <a:pt x="2" y="2285668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72042" y="0"/>
              <a:ext cx="0" cy="2113915"/>
            </a:xfrm>
            <a:custGeom>
              <a:avLst/>
              <a:gdLst/>
              <a:ahLst/>
              <a:cxnLst/>
              <a:rect l="l" t="t" r="r" b="b"/>
              <a:pathLst>
                <a:path h="2113915">
                  <a:moveTo>
                    <a:pt x="0" y="2113741"/>
                  </a:moveTo>
                  <a:lnTo>
                    <a:pt x="1" y="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38139" y="1947164"/>
            <a:ext cx="4610735" cy="2080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42010" marR="5080" indent="-829944">
              <a:lnSpc>
                <a:spcPct val="140400"/>
              </a:lnSpc>
              <a:spcBef>
                <a:spcPts val="100"/>
              </a:spcBef>
            </a:pPr>
            <a:r>
              <a:rPr sz="4800" spc="114" dirty="0">
                <a:solidFill>
                  <a:srgbClr val="FFFFFC"/>
                </a:solidFill>
              </a:rPr>
              <a:t>Abstract</a:t>
            </a:r>
            <a:r>
              <a:rPr sz="4800" spc="-75" dirty="0">
                <a:solidFill>
                  <a:srgbClr val="FFFFFC"/>
                </a:solidFill>
              </a:rPr>
              <a:t> </a:t>
            </a:r>
            <a:r>
              <a:rPr sz="4800" spc="150" dirty="0">
                <a:solidFill>
                  <a:srgbClr val="FFFFFC"/>
                </a:solidFill>
              </a:rPr>
              <a:t>Writing </a:t>
            </a:r>
            <a:r>
              <a:rPr sz="4800" spc="145" dirty="0">
                <a:solidFill>
                  <a:srgbClr val="FFFFFC"/>
                </a:solidFill>
              </a:rPr>
              <a:t>Workshop</a:t>
            </a:r>
            <a:endParaRPr sz="4800"/>
          </a:p>
        </p:txBody>
      </p:sp>
      <p:grpSp>
        <p:nvGrpSpPr>
          <p:cNvPr id="8" name="object 8"/>
          <p:cNvGrpSpPr/>
          <p:nvPr/>
        </p:nvGrpSpPr>
        <p:grpSpPr>
          <a:xfrm>
            <a:off x="0" y="414527"/>
            <a:ext cx="12070080" cy="6175375"/>
            <a:chOff x="0" y="414527"/>
            <a:chExt cx="12070080" cy="617537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65719" y="414527"/>
              <a:ext cx="4404360" cy="115519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5925311"/>
              <a:ext cx="2426208" cy="664464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9257427" y="5854536"/>
            <a:ext cx="2811264" cy="359073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90"/>
              </a:lnSpc>
            </a:pPr>
            <a:r>
              <a:rPr lang="en-US" sz="2400" spc="-195" dirty="0">
                <a:solidFill>
                  <a:srgbClr val="FFFFFF"/>
                </a:solidFill>
                <a:latin typeface="Arial"/>
                <a:cs typeface="Arial"/>
              </a:rPr>
              <a:t>Samantha Doonan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368036" y="6222836"/>
            <a:ext cx="2713355" cy="36830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70"/>
              </a:lnSpc>
            </a:pPr>
            <a:r>
              <a:rPr lang="en-US" sz="2400" spc="-125" dirty="0">
                <a:solidFill>
                  <a:srgbClr val="FFFFFF"/>
                </a:solidFill>
                <a:latin typeface="Arial"/>
                <a:cs typeface="Arial"/>
              </a:rPr>
              <a:t>Michael Green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0613" y="5982716"/>
            <a:ext cx="211709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spc="-160" dirty="0">
                <a:solidFill>
                  <a:srgbClr val="FFFFFF"/>
                </a:solidFill>
                <a:latin typeface="Arial"/>
                <a:cs typeface="Arial"/>
              </a:rPr>
              <a:t>February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400" spc="-110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r>
              <a:rPr lang="en-US" sz="2400" spc="-110" baseline="30000" dirty="0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lang="en-US" sz="24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202</a:t>
            </a:r>
            <a:r>
              <a:rPr lang="en-US" sz="2400" spc="-95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10" dirty="0"/>
              <a:t>The</a:t>
            </a:r>
            <a:r>
              <a:rPr spc="-210" dirty="0"/>
              <a:t> </a:t>
            </a:r>
            <a:r>
              <a:rPr spc="-285" dirty="0"/>
              <a:t>Five</a:t>
            </a:r>
            <a:r>
              <a:rPr spc="-210" dirty="0"/>
              <a:t> </a:t>
            </a:r>
            <a:r>
              <a:rPr spc="-875" dirty="0"/>
              <a:t>C</a:t>
            </a:r>
            <a:r>
              <a:rPr lang="en-US" spc="-875" dirty="0"/>
              <a:t>.   </a:t>
            </a:r>
            <a:r>
              <a:rPr spc="-875" dirty="0"/>
              <a:t>s</a:t>
            </a:r>
            <a:r>
              <a:rPr lang="en-US" spc="-875" dirty="0"/>
              <a:t> </a:t>
            </a:r>
            <a:r>
              <a:rPr spc="-875" dirty="0"/>
              <a:t>…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6725" y="1857247"/>
            <a:ext cx="9846945" cy="35610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00"/>
              </a:spcBef>
              <a:buClr>
                <a:srgbClr val="586D77"/>
              </a:buClr>
              <a:buSzPct val="66666"/>
              <a:buFont typeface="Arial"/>
              <a:buChar char="●"/>
              <a:tabLst>
                <a:tab pos="469265" algn="l"/>
              </a:tabLst>
            </a:pPr>
            <a:r>
              <a:rPr sz="2700" b="1" spc="-295" dirty="0">
                <a:latin typeface="Arial"/>
                <a:cs typeface="Arial"/>
              </a:rPr>
              <a:t>Concise</a:t>
            </a:r>
            <a:r>
              <a:rPr sz="2700" b="1" spc="-135" dirty="0">
                <a:latin typeface="Arial"/>
                <a:cs typeface="Arial"/>
              </a:rPr>
              <a:t> </a:t>
            </a:r>
            <a:r>
              <a:rPr sz="2700" spc="-165" dirty="0">
                <a:latin typeface="Arial"/>
                <a:cs typeface="Arial"/>
              </a:rPr>
              <a:t>–</a:t>
            </a:r>
            <a:r>
              <a:rPr sz="2700" spc="-130" dirty="0">
                <a:latin typeface="Arial"/>
                <a:cs typeface="Arial"/>
              </a:rPr>
              <a:t> </a:t>
            </a:r>
            <a:r>
              <a:rPr sz="2700" spc="-95" dirty="0">
                <a:latin typeface="Arial"/>
                <a:cs typeface="Arial"/>
              </a:rPr>
              <a:t>no</a:t>
            </a:r>
            <a:r>
              <a:rPr sz="2700" spc="-130" dirty="0">
                <a:latin typeface="Arial"/>
                <a:cs typeface="Arial"/>
              </a:rPr>
              <a:t> </a:t>
            </a:r>
            <a:r>
              <a:rPr sz="2700" spc="-225" dirty="0">
                <a:latin typeface="Arial"/>
                <a:cs typeface="Arial"/>
              </a:rPr>
              <a:t>excess</a:t>
            </a:r>
            <a:r>
              <a:rPr sz="2700" spc="-140" dirty="0">
                <a:latin typeface="Arial"/>
                <a:cs typeface="Arial"/>
              </a:rPr>
              <a:t> </a:t>
            </a:r>
            <a:r>
              <a:rPr sz="2700" spc="-114" dirty="0">
                <a:latin typeface="Arial"/>
                <a:cs typeface="Arial"/>
              </a:rPr>
              <a:t>wordiness</a:t>
            </a:r>
            <a:r>
              <a:rPr sz="2700" spc="-145" dirty="0">
                <a:latin typeface="Arial"/>
                <a:cs typeface="Arial"/>
              </a:rPr>
              <a:t> </a:t>
            </a:r>
            <a:r>
              <a:rPr sz="2700" spc="-20" dirty="0">
                <a:latin typeface="Arial"/>
                <a:cs typeface="Arial"/>
              </a:rPr>
              <a:t>or</a:t>
            </a:r>
            <a:r>
              <a:rPr sz="2700" spc="-140" dirty="0">
                <a:latin typeface="Arial"/>
                <a:cs typeface="Arial"/>
              </a:rPr>
              <a:t> </a:t>
            </a:r>
            <a:r>
              <a:rPr sz="2700" spc="-160" dirty="0">
                <a:latin typeface="Arial"/>
                <a:cs typeface="Arial"/>
              </a:rPr>
              <a:t>unnecessary</a:t>
            </a:r>
            <a:r>
              <a:rPr sz="2700" spc="-130" dirty="0">
                <a:latin typeface="Arial"/>
                <a:cs typeface="Arial"/>
              </a:rPr>
              <a:t> </a:t>
            </a:r>
            <a:r>
              <a:rPr sz="2700" spc="-10" dirty="0">
                <a:latin typeface="Arial"/>
                <a:cs typeface="Arial"/>
              </a:rPr>
              <a:t>information</a:t>
            </a:r>
            <a:endParaRPr sz="2700" dirty="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2950"/>
              </a:spcBef>
              <a:buClr>
                <a:srgbClr val="586D77"/>
              </a:buClr>
              <a:buSzPct val="66666"/>
              <a:buFont typeface="Arial"/>
              <a:buChar char="●"/>
              <a:tabLst>
                <a:tab pos="469265" algn="l"/>
              </a:tabLst>
            </a:pPr>
            <a:r>
              <a:rPr sz="2700" b="1" spc="-200" dirty="0">
                <a:latin typeface="Arial"/>
                <a:cs typeface="Arial"/>
              </a:rPr>
              <a:t>Complete</a:t>
            </a:r>
            <a:r>
              <a:rPr sz="2700" b="1" spc="-114" dirty="0">
                <a:latin typeface="Arial"/>
                <a:cs typeface="Arial"/>
              </a:rPr>
              <a:t> </a:t>
            </a:r>
            <a:r>
              <a:rPr sz="2700" spc="-165" dirty="0">
                <a:latin typeface="Arial"/>
                <a:cs typeface="Arial"/>
              </a:rPr>
              <a:t>–</a:t>
            </a:r>
            <a:r>
              <a:rPr sz="2700" spc="-110" dirty="0">
                <a:latin typeface="Arial"/>
                <a:cs typeface="Arial"/>
              </a:rPr>
              <a:t> </a:t>
            </a:r>
            <a:r>
              <a:rPr sz="2700" spc="-155" dirty="0">
                <a:latin typeface="Arial"/>
                <a:cs typeface="Arial"/>
              </a:rPr>
              <a:t>covers</a:t>
            </a:r>
            <a:r>
              <a:rPr sz="2700" spc="-120" dirty="0">
                <a:latin typeface="Arial"/>
                <a:cs typeface="Arial"/>
              </a:rPr>
              <a:t> </a:t>
            </a:r>
            <a:r>
              <a:rPr sz="2700" spc="-45" dirty="0">
                <a:latin typeface="Arial"/>
                <a:cs typeface="Arial"/>
              </a:rPr>
              <a:t>the</a:t>
            </a:r>
            <a:r>
              <a:rPr sz="2700" spc="-120" dirty="0">
                <a:latin typeface="Arial"/>
                <a:cs typeface="Arial"/>
              </a:rPr>
              <a:t> </a:t>
            </a:r>
            <a:r>
              <a:rPr sz="2700" spc="-75" dirty="0">
                <a:latin typeface="Arial"/>
                <a:cs typeface="Arial"/>
              </a:rPr>
              <a:t>major</a:t>
            </a:r>
            <a:r>
              <a:rPr sz="2700" spc="-120" dirty="0">
                <a:latin typeface="Arial"/>
                <a:cs typeface="Arial"/>
              </a:rPr>
              <a:t> </a:t>
            </a:r>
            <a:r>
              <a:rPr sz="2700" spc="-95" dirty="0">
                <a:latin typeface="Arial"/>
                <a:cs typeface="Arial"/>
              </a:rPr>
              <a:t>parts</a:t>
            </a:r>
            <a:r>
              <a:rPr sz="2700" spc="-120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of</a:t>
            </a:r>
            <a:r>
              <a:rPr sz="2700" spc="-114" dirty="0">
                <a:latin typeface="Arial"/>
                <a:cs typeface="Arial"/>
              </a:rPr>
              <a:t> </a:t>
            </a:r>
            <a:r>
              <a:rPr sz="2700" spc="-45" dirty="0">
                <a:latin typeface="Arial"/>
                <a:cs typeface="Arial"/>
              </a:rPr>
              <a:t>the</a:t>
            </a:r>
            <a:r>
              <a:rPr sz="2700" spc="-125" dirty="0">
                <a:latin typeface="Arial"/>
                <a:cs typeface="Arial"/>
              </a:rPr>
              <a:t> </a:t>
            </a:r>
            <a:r>
              <a:rPr sz="2700" spc="-60" dirty="0">
                <a:latin typeface="Arial"/>
                <a:cs typeface="Arial"/>
              </a:rPr>
              <a:t>project,</a:t>
            </a:r>
            <a:r>
              <a:rPr sz="2700" spc="-114" dirty="0">
                <a:latin typeface="Arial"/>
                <a:cs typeface="Arial"/>
              </a:rPr>
              <a:t> </a:t>
            </a:r>
            <a:r>
              <a:rPr sz="2700" spc="-105" dirty="0">
                <a:latin typeface="Arial"/>
                <a:cs typeface="Arial"/>
              </a:rPr>
              <a:t>study,</a:t>
            </a:r>
            <a:r>
              <a:rPr sz="2700" spc="-114" dirty="0">
                <a:latin typeface="Arial"/>
                <a:cs typeface="Arial"/>
              </a:rPr>
              <a:t> </a:t>
            </a:r>
            <a:r>
              <a:rPr sz="2700" spc="-20" dirty="0">
                <a:latin typeface="Arial"/>
                <a:cs typeface="Arial"/>
              </a:rPr>
              <a:t>or</a:t>
            </a:r>
            <a:r>
              <a:rPr sz="2700" spc="-120" dirty="0">
                <a:latin typeface="Arial"/>
                <a:cs typeface="Arial"/>
              </a:rPr>
              <a:t> </a:t>
            </a:r>
            <a:r>
              <a:rPr sz="2700" spc="-90" dirty="0">
                <a:latin typeface="Arial"/>
                <a:cs typeface="Arial"/>
              </a:rPr>
              <a:t>analysis</a:t>
            </a:r>
            <a:endParaRPr sz="2700" dirty="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2855"/>
              </a:spcBef>
              <a:buClr>
                <a:srgbClr val="586D77"/>
              </a:buClr>
              <a:buSzPct val="66666"/>
              <a:buFont typeface="Arial"/>
              <a:buChar char="●"/>
              <a:tabLst>
                <a:tab pos="469265" algn="l"/>
              </a:tabLst>
            </a:pPr>
            <a:r>
              <a:rPr sz="2700" b="1" spc="-215" dirty="0">
                <a:latin typeface="Arial"/>
                <a:cs typeface="Arial"/>
              </a:rPr>
              <a:t>Clear</a:t>
            </a:r>
            <a:r>
              <a:rPr sz="2700" b="1" spc="-130" dirty="0">
                <a:latin typeface="Arial"/>
                <a:cs typeface="Arial"/>
              </a:rPr>
              <a:t> </a:t>
            </a:r>
            <a:r>
              <a:rPr sz="2700" spc="-165" dirty="0">
                <a:latin typeface="Arial"/>
                <a:cs typeface="Arial"/>
              </a:rPr>
              <a:t>–</a:t>
            </a:r>
            <a:r>
              <a:rPr sz="2700" spc="-114" dirty="0">
                <a:latin typeface="Arial"/>
                <a:cs typeface="Arial"/>
              </a:rPr>
              <a:t> readable, </a:t>
            </a:r>
            <a:r>
              <a:rPr sz="2700" spc="-50" dirty="0">
                <a:latin typeface="Arial"/>
                <a:cs typeface="Arial"/>
              </a:rPr>
              <a:t>well</a:t>
            </a:r>
            <a:r>
              <a:rPr sz="2700" spc="-114" dirty="0">
                <a:latin typeface="Arial"/>
                <a:cs typeface="Arial"/>
              </a:rPr>
              <a:t> </a:t>
            </a:r>
            <a:r>
              <a:rPr sz="2700" spc="-125" dirty="0">
                <a:latin typeface="Arial"/>
                <a:cs typeface="Arial"/>
              </a:rPr>
              <a:t>organized,</a:t>
            </a:r>
            <a:r>
              <a:rPr sz="2700" spc="-114" dirty="0">
                <a:latin typeface="Arial"/>
                <a:cs typeface="Arial"/>
              </a:rPr>
              <a:t> </a:t>
            </a:r>
            <a:r>
              <a:rPr sz="2700" spc="-145" dirty="0">
                <a:latin typeface="Arial"/>
                <a:cs typeface="Arial"/>
              </a:rPr>
              <a:t>and</a:t>
            </a:r>
            <a:r>
              <a:rPr sz="2700" spc="-125" dirty="0">
                <a:latin typeface="Arial"/>
                <a:cs typeface="Arial"/>
              </a:rPr>
              <a:t> </a:t>
            </a:r>
            <a:r>
              <a:rPr sz="2700" spc="-145" dirty="0">
                <a:latin typeface="Arial"/>
                <a:cs typeface="Arial"/>
              </a:rPr>
              <a:t>avoids</a:t>
            </a:r>
            <a:r>
              <a:rPr sz="2700" spc="-120" dirty="0">
                <a:latin typeface="Arial"/>
                <a:cs typeface="Arial"/>
              </a:rPr>
              <a:t> </a:t>
            </a:r>
            <a:r>
              <a:rPr sz="2700" spc="-160" dirty="0">
                <a:latin typeface="Arial"/>
                <a:cs typeface="Arial"/>
              </a:rPr>
              <a:t>heavy</a:t>
            </a:r>
            <a:r>
              <a:rPr sz="2700" spc="-114" dirty="0">
                <a:latin typeface="Arial"/>
                <a:cs typeface="Arial"/>
              </a:rPr>
              <a:t> </a:t>
            </a:r>
            <a:r>
              <a:rPr sz="2700" spc="-95" dirty="0">
                <a:latin typeface="Arial"/>
                <a:cs typeface="Arial"/>
              </a:rPr>
              <a:t>jargon</a:t>
            </a:r>
            <a:r>
              <a:rPr sz="2700" spc="-120" dirty="0">
                <a:latin typeface="Arial"/>
                <a:cs typeface="Arial"/>
              </a:rPr>
              <a:t> </a:t>
            </a:r>
            <a:r>
              <a:rPr sz="2700" spc="-20" dirty="0">
                <a:latin typeface="Arial"/>
                <a:cs typeface="Arial"/>
              </a:rPr>
              <a:t>use*</a:t>
            </a:r>
            <a:endParaRPr sz="2700" dirty="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2980"/>
              </a:spcBef>
              <a:buClr>
                <a:srgbClr val="586D77"/>
              </a:buClr>
              <a:buSzPct val="66666"/>
              <a:buFont typeface="Arial"/>
              <a:buChar char="●"/>
              <a:tabLst>
                <a:tab pos="469265" algn="l"/>
              </a:tabLst>
            </a:pPr>
            <a:r>
              <a:rPr sz="2700" b="1" spc="-254" dirty="0">
                <a:latin typeface="Arial"/>
                <a:cs typeface="Arial"/>
              </a:rPr>
              <a:t>Cohesive</a:t>
            </a:r>
            <a:r>
              <a:rPr sz="2700" b="1" spc="-130" dirty="0">
                <a:latin typeface="Arial"/>
                <a:cs typeface="Arial"/>
              </a:rPr>
              <a:t> </a:t>
            </a:r>
            <a:r>
              <a:rPr sz="2700" spc="-165" dirty="0">
                <a:latin typeface="Arial"/>
                <a:cs typeface="Arial"/>
              </a:rPr>
              <a:t>–</a:t>
            </a:r>
            <a:r>
              <a:rPr sz="2700" spc="-125" dirty="0">
                <a:latin typeface="Arial"/>
                <a:cs typeface="Arial"/>
              </a:rPr>
              <a:t> </a:t>
            </a:r>
            <a:r>
              <a:rPr sz="2700" spc="-65" dirty="0">
                <a:latin typeface="Arial"/>
                <a:cs typeface="Arial"/>
              </a:rPr>
              <a:t>flows</a:t>
            </a:r>
            <a:r>
              <a:rPr sz="2700" spc="-140" dirty="0">
                <a:latin typeface="Arial"/>
                <a:cs typeface="Arial"/>
              </a:rPr>
              <a:t> </a:t>
            </a:r>
            <a:r>
              <a:rPr sz="2700" spc="-80" dirty="0">
                <a:latin typeface="Arial"/>
                <a:cs typeface="Arial"/>
              </a:rPr>
              <a:t>smoothly</a:t>
            </a:r>
            <a:r>
              <a:rPr sz="2700" spc="-130" dirty="0">
                <a:latin typeface="Arial"/>
                <a:cs typeface="Arial"/>
              </a:rPr>
              <a:t> </a:t>
            </a:r>
            <a:r>
              <a:rPr sz="2700" spc="-90" dirty="0">
                <a:latin typeface="Arial"/>
                <a:cs typeface="Arial"/>
              </a:rPr>
              <a:t>between</a:t>
            </a:r>
            <a:r>
              <a:rPr sz="2700" spc="-145" dirty="0">
                <a:latin typeface="Arial"/>
                <a:cs typeface="Arial"/>
              </a:rPr>
              <a:t> </a:t>
            </a:r>
            <a:r>
              <a:rPr sz="2700" spc="-45" dirty="0">
                <a:latin typeface="Arial"/>
                <a:cs typeface="Arial"/>
              </a:rPr>
              <a:t>the</a:t>
            </a:r>
            <a:r>
              <a:rPr sz="2700" spc="-135" dirty="0">
                <a:latin typeface="Arial"/>
                <a:cs typeface="Arial"/>
              </a:rPr>
              <a:t> </a:t>
            </a:r>
            <a:r>
              <a:rPr sz="2700" spc="-10" dirty="0">
                <a:latin typeface="Arial"/>
                <a:cs typeface="Arial"/>
              </a:rPr>
              <a:t>parts</a:t>
            </a:r>
            <a:endParaRPr sz="2700" dirty="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2855"/>
              </a:spcBef>
              <a:buClr>
                <a:srgbClr val="586D77"/>
              </a:buClr>
              <a:buSzPct val="66666"/>
              <a:buFont typeface="Arial"/>
              <a:buChar char="●"/>
              <a:tabLst>
                <a:tab pos="469265" algn="l"/>
                <a:tab pos="2123440" algn="l"/>
              </a:tabLst>
            </a:pPr>
            <a:r>
              <a:rPr sz="2700" b="1" spc="-250" dirty="0">
                <a:latin typeface="Arial"/>
                <a:cs typeface="Arial"/>
              </a:rPr>
              <a:t>Consider</a:t>
            </a:r>
            <a:r>
              <a:rPr sz="2700" b="1" spc="-65" dirty="0">
                <a:latin typeface="Arial"/>
                <a:cs typeface="Arial"/>
              </a:rPr>
              <a:t> </a:t>
            </a:r>
            <a:r>
              <a:rPr sz="2700" spc="-50" dirty="0">
                <a:latin typeface="Arial"/>
                <a:cs typeface="Arial"/>
              </a:rPr>
              <a:t>–</a:t>
            </a:r>
            <a:r>
              <a:rPr sz="2700" dirty="0">
                <a:latin typeface="Arial"/>
                <a:cs typeface="Arial"/>
              </a:rPr>
              <a:t>	</a:t>
            </a:r>
            <a:r>
              <a:rPr sz="2700" spc="-45" dirty="0">
                <a:latin typeface="Arial"/>
                <a:cs typeface="Arial"/>
              </a:rPr>
              <a:t>the</a:t>
            </a:r>
            <a:r>
              <a:rPr sz="2700" spc="-125" dirty="0">
                <a:latin typeface="Arial"/>
                <a:cs typeface="Arial"/>
              </a:rPr>
              <a:t> </a:t>
            </a:r>
            <a:r>
              <a:rPr sz="2700" spc="-130" dirty="0">
                <a:latin typeface="Arial"/>
                <a:cs typeface="Arial"/>
              </a:rPr>
              <a:t>audience,</a:t>
            </a:r>
            <a:r>
              <a:rPr sz="2700" spc="-114" dirty="0">
                <a:latin typeface="Arial"/>
                <a:cs typeface="Arial"/>
              </a:rPr>
              <a:t> </a:t>
            </a:r>
            <a:r>
              <a:rPr sz="2700" spc="-80" dirty="0">
                <a:latin typeface="Arial"/>
                <a:cs typeface="Arial"/>
              </a:rPr>
              <a:t>review</a:t>
            </a:r>
            <a:r>
              <a:rPr sz="2700" spc="-120" dirty="0">
                <a:latin typeface="Arial"/>
                <a:cs typeface="Arial"/>
              </a:rPr>
              <a:t> </a:t>
            </a:r>
            <a:r>
              <a:rPr sz="2700" spc="-140" dirty="0">
                <a:latin typeface="Arial"/>
                <a:cs typeface="Arial"/>
              </a:rPr>
              <a:t>panels,</a:t>
            </a:r>
            <a:r>
              <a:rPr sz="2700" spc="-114" dirty="0">
                <a:latin typeface="Arial"/>
                <a:cs typeface="Arial"/>
              </a:rPr>
              <a:t> </a:t>
            </a:r>
            <a:r>
              <a:rPr sz="2700" spc="-120" dirty="0">
                <a:latin typeface="Arial"/>
                <a:cs typeface="Arial"/>
              </a:rPr>
              <a:t>conference</a:t>
            </a:r>
            <a:r>
              <a:rPr sz="2700" spc="-125" dirty="0">
                <a:latin typeface="Arial"/>
                <a:cs typeface="Arial"/>
              </a:rPr>
              <a:t> </a:t>
            </a:r>
            <a:r>
              <a:rPr sz="2700" spc="-10" dirty="0">
                <a:latin typeface="Arial"/>
                <a:cs typeface="Arial"/>
              </a:rPr>
              <a:t>attendees</a:t>
            </a:r>
            <a:endParaRPr sz="27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4325" y="369315"/>
            <a:ext cx="10768965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pc="-215" dirty="0"/>
              <a:t>Abstracts</a:t>
            </a:r>
            <a:r>
              <a:rPr spc="-65" dirty="0"/>
              <a:t> </a:t>
            </a:r>
            <a:r>
              <a:rPr spc="-390" dirty="0"/>
              <a:t>can</a:t>
            </a:r>
            <a:r>
              <a:rPr spc="110" dirty="0"/>
              <a:t> </a:t>
            </a:r>
            <a:r>
              <a:rPr spc="-330" dirty="0"/>
              <a:t>have</a:t>
            </a:r>
            <a:r>
              <a:rPr spc="55" dirty="0"/>
              <a:t> </a:t>
            </a:r>
            <a:r>
              <a:rPr spc="-220" dirty="0"/>
              <a:t>various</a:t>
            </a:r>
            <a:r>
              <a:rPr spc="-60" dirty="0"/>
              <a:t> </a:t>
            </a:r>
            <a:r>
              <a:rPr spc="-150" dirty="0"/>
              <a:t>structures.</a:t>
            </a:r>
            <a:r>
              <a:rPr spc="-15" dirty="0"/>
              <a:t> </a:t>
            </a:r>
            <a:r>
              <a:rPr spc="-310" dirty="0"/>
              <a:t>Always</a:t>
            </a:r>
            <a:r>
              <a:rPr spc="30" dirty="0"/>
              <a:t> </a:t>
            </a:r>
            <a:r>
              <a:rPr spc="-60" dirty="0"/>
              <a:t>review </a:t>
            </a:r>
            <a:r>
              <a:rPr spc="-90" dirty="0"/>
              <a:t>the</a:t>
            </a:r>
            <a:r>
              <a:rPr spc="-190" dirty="0"/>
              <a:t> </a:t>
            </a:r>
            <a:r>
              <a:rPr spc="-245" dirty="0"/>
              <a:t>submission</a:t>
            </a:r>
            <a:r>
              <a:rPr spc="-35" dirty="0"/>
              <a:t> </a:t>
            </a:r>
            <a:r>
              <a:rPr spc="-65" dirty="0"/>
              <a:t>form</a:t>
            </a:r>
            <a:r>
              <a:rPr spc="-175" dirty="0"/>
              <a:t> </a:t>
            </a:r>
            <a:r>
              <a:rPr spc="-310" dirty="0"/>
              <a:t>and</a:t>
            </a:r>
            <a:r>
              <a:rPr spc="30" dirty="0"/>
              <a:t> </a:t>
            </a:r>
            <a:r>
              <a:rPr spc="-210" dirty="0"/>
              <a:t>consider</a:t>
            </a:r>
            <a:r>
              <a:rPr spc="-70" dirty="0"/>
              <a:t> </a:t>
            </a:r>
            <a:r>
              <a:rPr spc="-130" dirty="0"/>
              <a:t>what</a:t>
            </a:r>
            <a:r>
              <a:rPr spc="-75" dirty="0"/>
              <a:t> </a:t>
            </a:r>
            <a:r>
              <a:rPr spc="-254" dirty="0"/>
              <a:t>you</a:t>
            </a:r>
            <a:r>
              <a:rPr spc="-25" dirty="0"/>
              <a:t> </a:t>
            </a:r>
            <a:r>
              <a:rPr spc="-130" dirty="0"/>
              <a:t>want</a:t>
            </a:r>
            <a:r>
              <a:rPr spc="-75" dirty="0"/>
              <a:t> </a:t>
            </a:r>
            <a:r>
              <a:rPr spc="-25" dirty="0"/>
              <a:t>to </a:t>
            </a:r>
            <a:r>
              <a:rPr spc="-140" dirty="0"/>
              <a:t>your</a:t>
            </a:r>
            <a:r>
              <a:rPr spc="-175" dirty="0"/>
              <a:t> </a:t>
            </a:r>
            <a:r>
              <a:rPr spc="-90" dirty="0"/>
              <a:t>potential</a:t>
            </a:r>
            <a:r>
              <a:rPr spc="-170" dirty="0"/>
              <a:t> </a:t>
            </a:r>
            <a:r>
              <a:rPr spc="-210" dirty="0"/>
              <a:t>audience</a:t>
            </a:r>
            <a:r>
              <a:rPr spc="-175" dirty="0"/>
              <a:t> </a:t>
            </a:r>
            <a:r>
              <a:rPr dirty="0"/>
              <a:t>to</a:t>
            </a:r>
            <a:r>
              <a:rPr spc="-170" dirty="0"/>
              <a:t> </a:t>
            </a:r>
            <a:r>
              <a:rPr spc="-10" dirty="0"/>
              <a:t>know.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15599" y="2593074"/>
          <a:ext cx="11327765" cy="37458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36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9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86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412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865">
                <a:tc>
                  <a:txBody>
                    <a:bodyPr/>
                    <a:lstStyle/>
                    <a:p>
                      <a:pPr marL="91440">
                        <a:lnSpc>
                          <a:spcPts val="2130"/>
                        </a:lnSpc>
                        <a:spcBef>
                          <a:spcPts val="270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Introduction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marL="520700">
                        <a:lnSpc>
                          <a:spcPts val="2130"/>
                        </a:lnSpc>
                        <a:spcBef>
                          <a:spcPts val="270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Purpose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marL="144780">
                        <a:lnSpc>
                          <a:spcPts val="2130"/>
                        </a:lnSpc>
                        <a:spcBef>
                          <a:spcPts val="270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Background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marL="520700">
                        <a:lnSpc>
                          <a:spcPts val="2130"/>
                        </a:lnSpc>
                        <a:spcBef>
                          <a:spcPts val="270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Background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marL="567055">
                        <a:lnSpc>
                          <a:spcPts val="2130"/>
                        </a:lnSpc>
                        <a:spcBef>
                          <a:spcPts val="270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Issue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solidFill>
                      <a:srgbClr val="E9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415">
                <a:tc>
                  <a:txBody>
                    <a:bodyPr/>
                    <a:lstStyle/>
                    <a:p>
                      <a:pPr marL="91440">
                        <a:lnSpc>
                          <a:spcPts val="2020"/>
                        </a:lnSpc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Methods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marL="520700">
                        <a:lnSpc>
                          <a:spcPts val="2020"/>
                        </a:lnSpc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Objectives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marL="144780">
                        <a:lnSpc>
                          <a:spcPts val="2020"/>
                        </a:lnSpc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Methods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marL="520700">
                        <a:lnSpc>
                          <a:spcPts val="2020"/>
                        </a:lnSpc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Methods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marL="567055">
                        <a:lnSpc>
                          <a:spcPts val="2020"/>
                        </a:lnSpc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Description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9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765">
                <a:tc>
                  <a:txBody>
                    <a:bodyPr/>
                    <a:lstStyle/>
                    <a:p>
                      <a:pPr marL="91440">
                        <a:lnSpc>
                          <a:spcPts val="2080"/>
                        </a:lnSpc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Results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marL="520700">
                        <a:lnSpc>
                          <a:spcPts val="2080"/>
                        </a:lnSpc>
                      </a:pPr>
                      <a:r>
                        <a:rPr sz="1800" spc="-50" dirty="0">
                          <a:latin typeface="Arial"/>
                          <a:cs typeface="Arial"/>
                        </a:rPr>
                        <a:t>Materials</a:t>
                      </a:r>
                      <a:r>
                        <a:rPr sz="18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&amp;</a:t>
                      </a:r>
                      <a:r>
                        <a:rPr sz="18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Methods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marL="144780">
                        <a:lnSpc>
                          <a:spcPts val="2080"/>
                        </a:lnSpc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Results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marL="520700">
                        <a:lnSpc>
                          <a:spcPts val="2080"/>
                        </a:lnSpc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Results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marL="567055">
                        <a:lnSpc>
                          <a:spcPts val="2080"/>
                        </a:lnSpc>
                      </a:pPr>
                      <a:r>
                        <a:rPr sz="1800" spc="-155" dirty="0">
                          <a:latin typeface="Arial"/>
                          <a:cs typeface="Arial"/>
                        </a:rPr>
                        <a:t>Lessons</a:t>
                      </a:r>
                      <a:r>
                        <a:rPr sz="18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Learned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9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5180">
                <a:tc>
                  <a:txBody>
                    <a:bodyPr/>
                    <a:lstStyle/>
                    <a:p>
                      <a:pPr marL="91440">
                        <a:lnSpc>
                          <a:spcPts val="2065"/>
                        </a:lnSpc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Conclusion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ysDashDot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marL="520700" marR="1097915">
                        <a:lnSpc>
                          <a:spcPts val="2110"/>
                        </a:lnSpc>
                        <a:spcBef>
                          <a:spcPts val="20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Results </a:t>
                      </a:r>
                      <a:r>
                        <a:rPr sz="1800" spc="-100" dirty="0">
                          <a:latin typeface="Arial"/>
                          <a:cs typeface="Arial"/>
                        </a:rPr>
                        <a:t>Conclusion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B w="12700">
                      <a:solidFill>
                        <a:srgbClr val="000000"/>
                      </a:solidFill>
                      <a:prstDash val="sysDashDot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marL="144780">
                        <a:lnSpc>
                          <a:spcPts val="2065"/>
                        </a:lnSpc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Implications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ysDashDot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marL="520700" marR="585470">
                        <a:lnSpc>
                          <a:spcPts val="2110"/>
                        </a:lnSpc>
                        <a:spcBef>
                          <a:spcPts val="20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Findings </a:t>
                      </a:r>
                      <a:r>
                        <a:rPr sz="1800" spc="-110" dirty="0">
                          <a:latin typeface="Arial"/>
                          <a:cs typeface="Arial"/>
                        </a:rPr>
                        <a:t>Conclusions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B w="12700">
                      <a:solidFill>
                        <a:srgbClr val="000000"/>
                      </a:solidFill>
                      <a:prstDash val="sysDashDot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marL="567055">
                        <a:lnSpc>
                          <a:spcPts val="2065"/>
                        </a:lnSpc>
                      </a:pPr>
                      <a:r>
                        <a:rPr sz="1800" spc="-20" dirty="0">
                          <a:latin typeface="Arial"/>
                          <a:cs typeface="Arial"/>
                        </a:rPr>
                        <a:t>Recommendation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ysDashDot"/>
                    </a:lnB>
                    <a:solidFill>
                      <a:srgbClr val="E9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marL="91440">
                        <a:lnSpc>
                          <a:spcPts val="2130"/>
                        </a:lnSpc>
                        <a:spcBef>
                          <a:spcPts val="260"/>
                        </a:spcBef>
                      </a:pPr>
                      <a:r>
                        <a:rPr sz="1800" spc="-20" dirty="0">
                          <a:latin typeface="Arial"/>
                          <a:cs typeface="Arial"/>
                        </a:rPr>
                        <a:t>Significance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T w="12700">
                      <a:solidFill>
                        <a:srgbClr val="000000"/>
                      </a:solidFill>
                      <a:prstDash val="sysDashDot"/>
                    </a:lnT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marL="520700">
                        <a:lnSpc>
                          <a:spcPts val="2130"/>
                        </a:lnSpc>
                        <a:spcBef>
                          <a:spcPts val="260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Objective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T w="12700">
                      <a:solidFill>
                        <a:srgbClr val="000000"/>
                      </a:solidFill>
                      <a:prstDash val="sysDashDot"/>
                    </a:lnT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marL="144780">
                        <a:lnSpc>
                          <a:spcPts val="2130"/>
                        </a:lnSpc>
                        <a:spcBef>
                          <a:spcPts val="260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Importance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T w="12700">
                      <a:solidFill>
                        <a:srgbClr val="000000"/>
                      </a:solidFill>
                      <a:prstDash val="sysDashDot"/>
                    </a:lnT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marL="520700">
                        <a:lnSpc>
                          <a:spcPts val="2130"/>
                        </a:lnSpc>
                        <a:spcBef>
                          <a:spcPts val="260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Objective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T w="12700">
                      <a:solidFill>
                        <a:srgbClr val="000000"/>
                      </a:solidFill>
                      <a:prstDash val="sysDashDot"/>
                    </a:lnT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marL="567055">
                        <a:lnSpc>
                          <a:spcPts val="2130"/>
                        </a:lnSpc>
                        <a:spcBef>
                          <a:spcPts val="260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Background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T w="12700">
                      <a:solidFill>
                        <a:srgbClr val="000000"/>
                      </a:solidFill>
                      <a:prstDash val="sysDashDot"/>
                    </a:lnT>
                    <a:solidFill>
                      <a:srgbClr val="E9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2415">
                <a:tc>
                  <a:txBody>
                    <a:bodyPr/>
                    <a:lstStyle/>
                    <a:p>
                      <a:pPr marL="91440">
                        <a:lnSpc>
                          <a:spcPts val="2020"/>
                        </a:lnSpc>
                      </a:pPr>
                      <a:r>
                        <a:rPr sz="1800" spc="-25" dirty="0">
                          <a:latin typeface="Arial"/>
                          <a:cs typeface="Arial"/>
                        </a:rPr>
                        <a:t>Aim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marL="520700">
                        <a:lnSpc>
                          <a:spcPts val="2020"/>
                        </a:lnSpc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Design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marL="144780">
                        <a:lnSpc>
                          <a:spcPts val="2020"/>
                        </a:lnSpc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Objective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marL="520700">
                        <a:lnSpc>
                          <a:spcPts val="2020"/>
                        </a:lnSpc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Design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marL="567055">
                        <a:lnSpc>
                          <a:spcPts val="2020"/>
                        </a:lnSpc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Methods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9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035">
                <a:tc>
                  <a:txBody>
                    <a:bodyPr/>
                    <a:lstStyle/>
                    <a:p>
                      <a:pPr marL="91440">
                        <a:lnSpc>
                          <a:spcPts val="2080"/>
                        </a:lnSpc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Methods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marL="520700">
                        <a:lnSpc>
                          <a:spcPts val="2080"/>
                        </a:lnSpc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Participants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marL="144780">
                        <a:lnSpc>
                          <a:spcPts val="2080"/>
                        </a:lnSpc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Methods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marL="520700">
                        <a:lnSpc>
                          <a:spcPts val="2080"/>
                        </a:lnSpc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Sample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marL="567055">
                        <a:lnSpc>
                          <a:spcPts val="2080"/>
                        </a:lnSpc>
                      </a:pPr>
                      <a:r>
                        <a:rPr sz="1800" spc="-70" dirty="0">
                          <a:latin typeface="Arial"/>
                          <a:cs typeface="Arial"/>
                        </a:rPr>
                        <a:t>Preliminary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Results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9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2415">
                <a:tc>
                  <a:txBody>
                    <a:bodyPr/>
                    <a:lstStyle/>
                    <a:p>
                      <a:pPr marL="91440">
                        <a:lnSpc>
                          <a:spcPts val="2050"/>
                        </a:lnSpc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Results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marL="520700">
                        <a:lnSpc>
                          <a:spcPts val="2050"/>
                        </a:lnSpc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Results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marL="144780">
                        <a:lnSpc>
                          <a:spcPts val="2050"/>
                        </a:lnSpc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Results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marL="520700">
                        <a:lnSpc>
                          <a:spcPts val="2050"/>
                        </a:lnSpc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Findings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marL="567055">
                        <a:lnSpc>
                          <a:spcPts val="2050"/>
                        </a:lnSpc>
                      </a:pPr>
                      <a:r>
                        <a:rPr sz="1800" spc="-80" dirty="0">
                          <a:latin typeface="Arial"/>
                          <a:cs typeface="Arial"/>
                        </a:rPr>
                        <a:t>Next</a:t>
                      </a:r>
                      <a:r>
                        <a:rPr sz="18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Steps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9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2415">
                <a:tc>
                  <a:txBody>
                    <a:bodyPr/>
                    <a:lstStyle/>
                    <a:p>
                      <a:pPr marL="91440">
                        <a:lnSpc>
                          <a:spcPts val="2020"/>
                        </a:lnSpc>
                      </a:pPr>
                      <a:r>
                        <a:rPr sz="1800" spc="-100" dirty="0">
                          <a:latin typeface="Arial"/>
                          <a:cs typeface="Arial"/>
                        </a:rPr>
                        <a:t>Conclusion</a:t>
                      </a:r>
                      <a:r>
                        <a:rPr sz="18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0" dirty="0">
                          <a:latin typeface="Arial"/>
                          <a:cs typeface="Arial"/>
                        </a:rPr>
                        <a:t>&amp;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marL="520700">
                        <a:lnSpc>
                          <a:spcPts val="2020"/>
                        </a:lnSpc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Conclusion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marL="144780">
                        <a:lnSpc>
                          <a:spcPts val="2020"/>
                        </a:lnSpc>
                      </a:pPr>
                      <a:r>
                        <a:rPr sz="1800" spc="-100" dirty="0">
                          <a:latin typeface="Arial"/>
                          <a:cs typeface="Arial"/>
                        </a:rPr>
                        <a:t>Conclusion</a:t>
                      </a:r>
                      <a:r>
                        <a:rPr sz="18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0" dirty="0">
                          <a:latin typeface="Arial"/>
                          <a:cs typeface="Arial"/>
                        </a:rPr>
                        <a:t>&amp;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marL="520700">
                        <a:lnSpc>
                          <a:spcPts val="2020"/>
                        </a:lnSpc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Conclusion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9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59130">
                <a:tc>
                  <a:txBody>
                    <a:bodyPr/>
                    <a:lstStyle/>
                    <a:p>
                      <a:pPr marL="91440">
                        <a:lnSpc>
                          <a:spcPts val="2080"/>
                        </a:lnSpc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Implications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marL="144780">
                        <a:lnSpc>
                          <a:spcPts val="2080"/>
                        </a:lnSpc>
                      </a:pPr>
                      <a:r>
                        <a:rPr sz="1800" spc="-20" dirty="0">
                          <a:latin typeface="Arial"/>
                          <a:cs typeface="Arial"/>
                        </a:rPr>
                        <a:t>Relevance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marL="520700">
                        <a:lnSpc>
                          <a:spcPts val="2080"/>
                        </a:lnSpc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Implications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9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4325" y="634491"/>
            <a:ext cx="3342004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5" dirty="0"/>
              <a:t>Writing</a:t>
            </a:r>
            <a:r>
              <a:rPr spc="-215" dirty="0"/>
              <a:t> </a:t>
            </a:r>
            <a:r>
              <a:rPr spc="-80" dirty="0"/>
              <a:t>the</a:t>
            </a:r>
            <a:r>
              <a:rPr spc="-210" dirty="0"/>
              <a:t> </a:t>
            </a:r>
            <a:r>
              <a:rPr sz="3900" spc="-45" dirty="0"/>
              <a:t>Title</a:t>
            </a:r>
            <a:endParaRPr sz="3900"/>
          </a:p>
        </p:txBody>
      </p:sp>
      <p:sp>
        <p:nvSpPr>
          <p:cNvPr id="3" name="object 3"/>
          <p:cNvSpPr txBox="1"/>
          <p:nvPr/>
        </p:nvSpPr>
        <p:spPr>
          <a:xfrm>
            <a:off x="646725" y="1602740"/>
            <a:ext cx="10877550" cy="4225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marR="5080" indent="-457200">
              <a:lnSpc>
                <a:spcPts val="3000"/>
              </a:lnSpc>
              <a:spcBef>
                <a:spcPts val="100"/>
              </a:spcBef>
              <a:buClr>
                <a:srgbClr val="586D77"/>
              </a:buClr>
              <a:buSzPct val="75000"/>
              <a:buChar char="●"/>
              <a:tabLst>
                <a:tab pos="469265" algn="l"/>
              </a:tabLst>
            </a:pPr>
            <a:r>
              <a:rPr sz="2400" spc="-185" dirty="0">
                <a:latin typeface="Arial"/>
                <a:cs typeface="Arial"/>
              </a:rPr>
              <a:t>The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title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145" dirty="0">
                <a:latin typeface="Arial"/>
                <a:cs typeface="Arial"/>
              </a:rPr>
              <a:t>needs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capture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attention.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It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150" dirty="0">
                <a:latin typeface="Arial"/>
                <a:cs typeface="Arial"/>
              </a:rPr>
              <a:t>may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120" dirty="0">
                <a:latin typeface="Arial"/>
                <a:cs typeface="Arial"/>
              </a:rPr>
              <a:t>be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your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only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160" dirty="0">
                <a:latin typeface="Arial"/>
                <a:cs typeface="Arial"/>
              </a:rPr>
              <a:t>chance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95" dirty="0">
                <a:latin typeface="Arial"/>
                <a:cs typeface="Arial"/>
              </a:rPr>
              <a:t> explain </a:t>
            </a:r>
            <a:r>
              <a:rPr sz="2400" spc="-80" dirty="0">
                <a:latin typeface="Arial"/>
                <a:cs typeface="Arial"/>
              </a:rPr>
              <a:t>why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your </a:t>
            </a:r>
            <a:r>
              <a:rPr sz="2400" spc="-65" dirty="0">
                <a:latin typeface="Arial"/>
                <a:cs typeface="Arial"/>
              </a:rPr>
              <a:t>problem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matters.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586D77"/>
              </a:buClr>
              <a:buFont typeface="Arial"/>
              <a:buChar char="●"/>
            </a:pPr>
            <a:endParaRPr sz="2400" dirty="0">
              <a:latin typeface="Arial"/>
              <a:cs typeface="Arial"/>
            </a:endParaRPr>
          </a:p>
          <a:p>
            <a:pPr marL="469265" marR="400050" indent="-457200">
              <a:lnSpc>
                <a:spcPct val="107500"/>
              </a:lnSpc>
              <a:spcBef>
                <a:spcPts val="5"/>
              </a:spcBef>
              <a:buClr>
                <a:srgbClr val="586D77"/>
              </a:buClr>
              <a:buSzPct val="75000"/>
              <a:buChar char="●"/>
              <a:tabLst>
                <a:tab pos="469265" algn="l"/>
              </a:tabLst>
            </a:pPr>
            <a:r>
              <a:rPr sz="2400" spc="-185" dirty="0">
                <a:latin typeface="Arial"/>
                <a:cs typeface="Arial"/>
              </a:rPr>
              <a:t>The</a:t>
            </a:r>
            <a:r>
              <a:rPr sz="2400" spc="-105" dirty="0">
                <a:latin typeface="Arial"/>
                <a:cs typeface="Arial"/>
              </a:rPr>
              <a:t> purpose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the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title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135" dirty="0">
                <a:latin typeface="Arial"/>
                <a:cs typeface="Arial"/>
              </a:rPr>
              <a:t>is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draw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people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into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your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60" dirty="0">
                <a:latin typeface="Arial"/>
                <a:cs typeface="Arial"/>
              </a:rPr>
              <a:t>session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or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your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poster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-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be </a:t>
            </a:r>
            <a:r>
              <a:rPr sz="2400" spc="-60" dirty="0">
                <a:latin typeface="Arial"/>
                <a:cs typeface="Arial"/>
              </a:rPr>
              <a:t>bold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without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being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controversial.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5"/>
              </a:spcBef>
              <a:buClr>
                <a:srgbClr val="586D77"/>
              </a:buClr>
              <a:buFont typeface="Arial"/>
              <a:buChar char="●"/>
            </a:pPr>
            <a:endParaRPr sz="2400" dirty="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5"/>
              </a:spcBef>
              <a:buClr>
                <a:srgbClr val="586D77"/>
              </a:buClr>
              <a:buSzPct val="75000"/>
              <a:buChar char="●"/>
              <a:tabLst>
                <a:tab pos="469265" algn="l"/>
              </a:tabLst>
            </a:pPr>
            <a:r>
              <a:rPr sz="2400" spc="-95" dirty="0">
                <a:latin typeface="Arial"/>
                <a:cs typeface="Arial"/>
              </a:rPr>
              <a:t>Include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your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approach,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method,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and/or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data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125" dirty="0">
                <a:latin typeface="Arial"/>
                <a:cs typeface="Arial"/>
              </a:rPr>
              <a:t>source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if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possible.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5"/>
              </a:spcBef>
              <a:buClr>
                <a:srgbClr val="586D77"/>
              </a:buClr>
              <a:buFont typeface="Arial"/>
              <a:buChar char="●"/>
            </a:pPr>
            <a:endParaRPr sz="2400" dirty="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buClr>
                <a:srgbClr val="586D77"/>
              </a:buClr>
              <a:buSzPct val="75000"/>
              <a:buChar char="●"/>
              <a:tabLst>
                <a:tab pos="469265" algn="l"/>
              </a:tabLst>
            </a:pPr>
            <a:r>
              <a:rPr sz="2400" spc="-254" dirty="0">
                <a:latin typeface="Arial"/>
                <a:cs typeface="Arial"/>
              </a:rPr>
              <a:t>Less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than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45" dirty="0">
                <a:latin typeface="Arial"/>
                <a:cs typeface="Arial"/>
              </a:rPr>
              <a:t>15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words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buClr>
                <a:srgbClr val="586D77"/>
              </a:buClr>
              <a:buFont typeface="Arial"/>
              <a:buChar char="●"/>
            </a:pPr>
            <a:endParaRPr sz="2400" dirty="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buClr>
                <a:srgbClr val="586D77"/>
              </a:buClr>
              <a:buSzPct val="75000"/>
              <a:buChar char="●"/>
              <a:tabLst>
                <a:tab pos="469265" algn="l"/>
              </a:tabLst>
            </a:pPr>
            <a:r>
              <a:rPr sz="2400" spc="-215" dirty="0">
                <a:latin typeface="Arial"/>
                <a:cs typeface="Arial"/>
              </a:rPr>
              <a:t>Use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135" dirty="0">
                <a:latin typeface="Arial"/>
                <a:cs typeface="Arial"/>
              </a:rPr>
              <a:t>key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words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from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the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conference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call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or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theme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the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session.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12357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E9E9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900" spc="-275" dirty="0"/>
              <a:t>Examples</a:t>
            </a:r>
            <a:endParaRPr sz="39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>
            <a:off x="606212" y="2135123"/>
            <a:ext cx="4929505" cy="176276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065" marR="5080" algn="ctr">
              <a:lnSpc>
                <a:spcPct val="114500"/>
              </a:lnSpc>
              <a:spcBef>
                <a:spcPts val="40"/>
              </a:spcBef>
            </a:pPr>
            <a:r>
              <a:rPr sz="2000" spc="-20" dirty="0">
                <a:latin typeface="Arial"/>
                <a:cs typeface="Arial"/>
              </a:rPr>
              <a:t>“We’re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more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55" dirty="0">
                <a:latin typeface="Arial"/>
                <a:cs typeface="Arial"/>
              </a:rPr>
              <a:t>likely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40" dirty="0">
                <a:latin typeface="Arial"/>
                <a:cs typeface="Arial"/>
              </a:rPr>
              <a:t>fund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80" dirty="0">
                <a:latin typeface="Arial"/>
                <a:cs typeface="Arial"/>
              </a:rPr>
              <a:t>armed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114" dirty="0">
                <a:latin typeface="Arial"/>
                <a:cs typeface="Arial"/>
              </a:rPr>
              <a:t>guards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than </a:t>
            </a:r>
            <a:r>
              <a:rPr sz="2000" spc="-100" dirty="0">
                <a:latin typeface="Arial"/>
                <a:cs typeface="Arial"/>
              </a:rPr>
              <a:t>school</a:t>
            </a:r>
            <a:r>
              <a:rPr sz="2000" spc="-70" dirty="0">
                <a:latin typeface="Arial"/>
                <a:cs typeface="Arial"/>
              </a:rPr>
              <a:t> counselors”: </a:t>
            </a:r>
            <a:r>
              <a:rPr sz="2000" spc="-195" dirty="0">
                <a:latin typeface="Arial"/>
                <a:cs typeface="Arial"/>
              </a:rPr>
              <a:t>A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45" dirty="0">
                <a:latin typeface="Arial"/>
                <a:cs typeface="Arial"/>
              </a:rPr>
              <a:t>qualitative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55" dirty="0">
                <a:latin typeface="Arial"/>
                <a:cs typeface="Arial"/>
              </a:rPr>
              <a:t>exploration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of </a:t>
            </a:r>
            <a:r>
              <a:rPr sz="2000" spc="-60" dirty="0">
                <a:latin typeface="Arial"/>
                <a:cs typeface="Arial"/>
              </a:rPr>
              <a:t>how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100" dirty="0">
                <a:latin typeface="Arial"/>
                <a:cs typeface="Arial"/>
              </a:rPr>
              <a:t>school-</a:t>
            </a:r>
            <a:r>
              <a:rPr sz="2000" spc="-135" dirty="0">
                <a:latin typeface="Arial"/>
                <a:cs typeface="Arial"/>
              </a:rPr>
              <a:t>based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85" dirty="0">
                <a:latin typeface="Arial"/>
                <a:cs typeface="Arial"/>
              </a:rPr>
              <a:t>policies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105" dirty="0">
                <a:latin typeface="Arial"/>
                <a:cs typeface="Arial"/>
              </a:rPr>
              <a:t>and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85" dirty="0">
                <a:latin typeface="Arial"/>
                <a:cs typeface="Arial"/>
              </a:rPr>
              <a:t>practices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impact </a:t>
            </a:r>
            <a:r>
              <a:rPr sz="2000" spc="-50" dirty="0">
                <a:latin typeface="Arial"/>
                <a:cs typeface="Arial"/>
              </a:rPr>
              <a:t>mental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55" dirty="0">
                <a:latin typeface="Arial"/>
                <a:cs typeface="Arial"/>
              </a:rPr>
              <a:t>health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100" dirty="0">
                <a:latin typeface="Arial"/>
                <a:cs typeface="Arial"/>
              </a:rPr>
              <a:t>service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175" dirty="0">
                <a:latin typeface="Arial"/>
                <a:cs typeface="Arial"/>
              </a:rPr>
              <a:t>access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120" dirty="0">
                <a:latin typeface="Arial"/>
                <a:cs typeface="Arial"/>
              </a:rPr>
              <a:t>sexual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and </a:t>
            </a:r>
            <a:r>
              <a:rPr sz="2000" spc="-90" dirty="0">
                <a:latin typeface="Arial"/>
                <a:cs typeface="Arial"/>
              </a:rPr>
              <a:t>gender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minority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youth.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06082" y="2455164"/>
            <a:ext cx="3928110" cy="107124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065" marR="5080" algn="ctr">
              <a:lnSpc>
                <a:spcPct val="114999"/>
              </a:lnSpc>
              <a:spcBef>
                <a:spcPts val="50"/>
              </a:spcBef>
            </a:pPr>
            <a:r>
              <a:rPr sz="2000" spc="-40" dirty="0">
                <a:latin typeface="Arial"/>
                <a:cs typeface="Arial"/>
              </a:rPr>
              <a:t>Maternal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weight,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75" dirty="0">
                <a:latin typeface="Arial"/>
                <a:cs typeface="Arial"/>
              </a:rPr>
              <a:t>perceptions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care, </a:t>
            </a:r>
            <a:r>
              <a:rPr sz="2000" spc="-105" dirty="0">
                <a:latin typeface="Arial"/>
                <a:cs typeface="Arial"/>
              </a:rPr>
              <a:t>and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satisfaction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with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the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childbirth experience.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30160" y="5027676"/>
            <a:ext cx="7870825" cy="714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51685" marR="5080" indent="-2039620">
              <a:lnSpc>
                <a:spcPct val="112999"/>
              </a:lnSpc>
              <a:spcBef>
                <a:spcPts val="100"/>
              </a:spcBef>
            </a:pPr>
            <a:r>
              <a:rPr sz="2000" spc="-160" dirty="0">
                <a:latin typeface="Arial"/>
                <a:cs typeface="Arial"/>
              </a:rPr>
              <a:t>Assessing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the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40" dirty="0">
                <a:latin typeface="Arial"/>
                <a:cs typeface="Arial"/>
              </a:rPr>
              <a:t>content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105" dirty="0">
                <a:latin typeface="Arial"/>
                <a:cs typeface="Arial"/>
              </a:rPr>
              <a:t>and</a:t>
            </a:r>
            <a:r>
              <a:rPr sz="2000" spc="-85" dirty="0">
                <a:latin typeface="Arial"/>
                <a:cs typeface="Arial"/>
              </a:rPr>
              <a:t> effectiveness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state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110" dirty="0">
                <a:latin typeface="Arial"/>
                <a:cs typeface="Arial"/>
              </a:rPr>
              <a:t>laws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110" dirty="0">
                <a:latin typeface="Arial"/>
                <a:cs typeface="Arial"/>
              </a:rPr>
              <a:t>addressing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45" dirty="0">
                <a:latin typeface="Arial"/>
                <a:cs typeface="Arial"/>
              </a:rPr>
              <a:t>adolescent </a:t>
            </a:r>
            <a:r>
              <a:rPr sz="2000" spc="-25" dirty="0">
                <a:latin typeface="Arial"/>
                <a:cs typeface="Arial"/>
              </a:rPr>
              <a:t>intimate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35" dirty="0">
                <a:latin typeface="Arial"/>
                <a:cs typeface="Arial"/>
              </a:rPr>
              <a:t>partner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85" dirty="0">
                <a:latin typeface="Arial"/>
                <a:cs typeface="Arial"/>
              </a:rPr>
              <a:t>violence </a:t>
            </a:r>
            <a:r>
              <a:rPr sz="2000" spc="-35" dirty="0">
                <a:latin typeface="Arial"/>
                <a:cs typeface="Arial"/>
              </a:rPr>
              <a:t>in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schools.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5" dirty="0"/>
              <a:t>Writing</a:t>
            </a:r>
            <a:r>
              <a:rPr spc="-215" dirty="0"/>
              <a:t> </a:t>
            </a:r>
            <a:r>
              <a:rPr spc="-80" dirty="0"/>
              <a:t>the</a:t>
            </a:r>
            <a:r>
              <a:rPr spc="-210" dirty="0"/>
              <a:t> </a:t>
            </a:r>
            <a:r>
              <a:rPr sz="3900" spc="-170" dirty="0"/>
              <a:t>Background</a:t>
            </a:r>
            <a:endParaRPr sz="3900"/>
          </a:p>
        </p:txBody>
      </p:sp>
      <p:sp>
        <p:nvSpPr>
          <p:cNvPr id="3" name="object 3"/>
          <p:cNvSpPr txBox="1"/>
          <p:nvPr/>
        </p:nvSpPr>
        <p:spPr>
          <a:xfrm>
            <a:off x="646725" y="1562506"/>
            <a:ext cx="10499725" cy="354584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605"/>
              </a:spcBef>
              <a:buClr>
                <a:srgbClr val="586D77"/>
              </a:buClr>
              <a:buSzPct val="75000"/>
              <a:buChar char="●"/>
              <a:tabLst>
                <a:tab pos="469265" algn="l"/>
              </a:tabLst>
            </a:pPr>
            <a:r>
              <a:rPr sz="2400" spc="-185" dirty="0">
                <a:latin typeface="Arial"/>
                <a:cs typeface="Arial"/>
              </a:rPr>
              <a:t>Assume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the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reader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145" dirty="0">
                <a:latin typeface="Arial"/>
                <a:cs typeface="Arial"/>
              </a:rPr>
              <a:t>does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not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know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about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your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interest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area</a:t>
            </a:r>
            <a:endParaRPr sz="2400">
              <a:latin typeface="Arial"/>
              <a:cs typeface="Arial"/>
            </a:endParaRPr>
          </a:p>
          <a:p>
            <a:pPr marL="1078865" lvl="1" indent="-423545">
              <a:lnSpc>
                <a:spcPct val="100000"/>
              </a:lnSpc>
              <a:spcBef>
                <a:spcPts val="425"/>
              </a:spcBef>
              <a:buClr>
                <a:srgbClr val="595959"/>
              </a:buClr>
              <a:buSzPct val="70000"/>
              <a:buChar char="○"/>
              <a:tabLst>
                <a:tab pos="1078865" algn="l"/>
              </a:tabLst>
            </a:pPr>
            <a:r>
              <a:rPr sz="2000" spc="-80" dirty="0">
                <a:latin typeface="Arial"/>
                <a:cs typeface="Arial"/>
              </a:rPr>
              <a:t>Deliver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only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195" dirty="0">
                <a:latin typeface="Arial"/>
                <a:cs typeface="Arial"/>
              </a:rPr>
              <a:t>as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100" dirty="0">
                <a:latin typeface="Arial"/>
                <a:cs typeface="Arial"/>
              </a:rPr>
              <a:t>much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30" dirty="0">
                <a:latin typeface="Arial"/>
                <a:cs typeface="Arial"/>
              </a:rPr>
              <a:t>information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195" dirty="0">
                <a:latin typeface="Arial"/>
                <a:cs typeface="Arial"/>
              </a:rPr>
              <a:t>as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114" dirty="0">
                <a:latin typeface="Arial"/>
                <a:cs typeface="Arial"/>
              </a:rPr>
              <a:t>is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100" dirty="0">
                <a:latin typeface="Arial"/>
                <a:cs typeface="Arial"/>
              </a:rPr>
              <a:t>needed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understand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why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90" dirty="0">
                <a:latin typeface="Arial"/>
                <a:cs typeface="Arial"/>
              </a:rPr>
              <a:t>you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45" dirty="0">
                <a:latin typeface="Arial"/>
                <a:cs typeface="Arial"/>
              </a:rPr>
              <a:t>did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the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project/work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1405"/>
              </a:spcBef>
              <a:buClr>
                <a:srgbClr val="595959"/>
              </a:buClr>
              <a:buFont typeface="Arial"/>
              <a:buChar char="○"/>
            </a:pPr>
            <a:endParaRPr sz="200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buClr>
                <a:srgbClr val="586D77"/>
              </a:buClr>
              <a:buSzPct val="75000"/>
              <a:buChar char="●"/>
              <a:tabLst>
                <a:tab pos="469265" algn="l"/>
              </a:tabLst>
            </a:pPr>
            <a:r>
              <a:rPr sz="2400" spc="-110" dirty="0">
                <a:latin typeface="Arial"/>
                <a:cs typeface="Arial"/>
              </a:rPr>
              <a:t>Provide </a:t>
            </a:r>
            <a:r>
              <a:rPr sz="2400" spc="-35" dirty="0">
                <a:latin typeface="Arial"/>
                <a:cs typeface="Arial"/>
              </a:rPr>
              <a:t>the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context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or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explanation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doing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the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study</a:t>
            </a:r>
            <a:endParaRPr sz="2400">
              <a:latin typeface="Arial"/>
              <a:cs typeface="Arial"/>
            </a:endParaRPr>
          </a:p>
          <a:p>
            <a:pPr marL="1078865" lvl="1" indent="-423545">
              <a:lnSpc>
                <a:spcPct val="100000"/>
              </a:lnSpc>
              <a:spcBef>
                <a:spcPts val="425"/>
              </a:spcBef>
              <a:buClr>
                <a:srgbClr val="595959"/>
              </a:buClr>
              <a:buSzPct val="70000"/>
              <a:buChar char="○"/>
              <a:tabLst>
                <a:tab pos="1078865" algn="l"/>
              </a:tabLst>
            </a:pPr>
            <a:r>
              <a:rPr sz="2000" spc="-165" dirty="0">
                <a:latin typeface="Arial"/>
                <a:cs typeface="Arial"/>
              </a:rPr>
              <a:t>Does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not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75" dirty="0">
                <a:latin typeface="Arial"/>
                <a:cs typeface="Arial"/>
              </a:rPr>
              <a:t>include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165" dirty="0">
                <a:latin typeface="Arial"/>
                <a:cs typeface="Arial"/>
              </a:rPr>
              <a:t>a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full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literature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review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or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the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whole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history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1405"/>
              </a:spcBef>
              <a:buClr>
                <a:srgbClr val="595959"/>
              </a:buClr>
              <a:buFont typeface="Arial"/>
              <a:buChar char="○"/>
            </a:pPr>
            <a:endParaRPr sz="200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buClr>
                <a:srgbClr val="586D77"/>
              </a:buClr>
              <a:buSzPct val="75000"/>
              <a:buChar char="●"/>
              <a:tabLst>
                <a:tab pos="469265" algn="l"/>
              </a:tabLst>
            </a:pPr>
            <a:r>
              <a:rPr sz="2400" spc="-140" dirty="0">
                <a:latin typeface="Arial"/>
                <a:cs typeface="Arial"/>
              </a:rPr>
              <a:t>Explain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why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your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abstract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135" dirty="0">
                <a:latin typeface="Arial"/>
                <a:cs typeface="Arial"/>
              </a:rPr>
              <a:t>is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important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or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novel</a:t>
            </a:r>
            <a:endParaRPr sz="2400">
              <a:latin typeface="Arial"/>
              <a:cs typeface="Arial"/>
            </a:endParaRPr>
          </a:p>
          <a:p>
            <a:pPr marL="1078865" lvl="1" indent="-423545">
              <a:lnSpc>
                <a:spcPct val="100000"/>
              </a:lnSpc>
              <a:spcBef>
                <a:spcPts val="400"/>
              </a:spcBef>
              <a:buClr>
                <a:srgbClr val="595959"/>
              </a:buClr>
              <a:buSzPct val="70000"/>
              <a:buChar char="○"/>
              <a:tabLst>
                <a:tab pos="1078865" algn="l"/>
              </a:tabLst>
            </a:pPr>
            <a:r>
              <a:rPr sz="2000" spc="-105" dirty="0">
                <a:latin typeface="Arial"/>
                <a:cs typeface="Arial"/>
              </a:rPr>
              <a:t>Why </a:t>
            </a:r>
            <a:r>
              <a:rPr sz="2000" spc="-45" dirty="0">
                <a:latin typeface="Arial"/>
                <a:cs typeface="Arial"/>
              </a:rPr>
              <a:t>did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90" dirty="0">
                <a:latin typeface="Arial"/>
                <a:cs typeface="Arial"/>
              </a:rPr>
              <a:t>you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75" dirty="0">
                <a:latin typeface="Arial"/>
                <a:cs typeface="Arial"/>
              </a:rPr>
              <a:t>do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the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study?</a:t>
            </a:r>
            <a:endParaRPr sz="2000">
              <a:latin typeface="Arial"/>
              <a:cs typeface="Arial"/>
            </a:endParaRPr>
          </a:p>
          <a:p>
            <a:pPr marL="1078865" lvl="1" indent="-423545">
              <a:lnSpc>
                <a:spcPct val="100000"/>
              </a:lnSpc>
              <a:spcBef>
                <a:spcPts val="310"/>
              </a:spcBef>
              <a:buClr>
                <a:srgbClr val="595959"/>
              </a:buClr>
              <a:buSzPct val="70000"/>
              <a:buChar char="○"/>
              <a:tabLst>
                <a:tab pos="1078865" algn="l"/>
              </a:tabLst>
            </a:pPr>
            <a:r>
              <a:rPr sz="2000" spc="-65" dirty="0">
                <a:latin typeface="Arial"/>
                <a:cs typeface="Arial"/>
              </a:rPr>
              <a:t>What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30" dirty="0">
                <a:latin typeface="Arial"/>
                <a:cs typeface="Arial"/>
              </a:rPr>
              <a:t>information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145" dirty="0">
                <a:latin typeface="Arial"/>
                <a:cs typeface="Arial"/>
              </a:rPr>
              <a:t>was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95" dirty="0">
                <a:latin typeface="Arial"/>
                <a:cs typeface="Arial"/>
              </a:rPr>
              <a:t>lacking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that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45" dirty="0">
                <a:latin typeface="Arial"/>
                <a:cs typeface="Arial"/>
              </a:rPr>
              <a:t>prompted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the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study?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1925">
              <a:lnSpc>
                <a:spcPct val="100000"/>
              </a:lnSpc>
              <a:spcBef>
                <a:spcPts val="100"/>
              </a:spcBef>
            </a:pPr>
            <a:r>
              <a:rPr spc="-185" dirty="0"/>
              <a:t>Which</a:t>
            </a:r>
            <a:r>
              <a:rPr spc="-204" dirty="0"/>
              <a:t> </a:t>
            </a:r>
            <a:r>
              <a:rPr spc="-229" dirty="0"/>
              <a:t>example</a:t>
            </a:r>
            <a:r>
              <a:rPr spc="-200" dirty="0"/>
              <a:t> </a:t>
            </a:r>
            <a:r>
              <a:rPr spc="-240" dirty="0"/>
              <a:t>is</a:t>
            </a:r>
            <a:r>
              <a:rPr spc="-200" dirty="0"/>
              <a:t> </a:t>
            </a:r>
            <a:r>
              <a:rPr spc="-140" dirty="0"/>
              <a:t>stronger?</a:t>
            </a:r>
          </a:p>
        </p:txBody>
      </p:sp>
      <p:sp>
        <p:nvSpPr>
          <p:cNvPr id="3" name="object 3"/>
          <p:cNvSpPr/>
          <p:nvPr/>
        </p:nvSpPr>
        <p:spPr>
          <a:xfrm>
            <a:off x="6096000" y="6044339"/>
            <a:ext cx="2275205" cy="689610"/>
          </a:xfrm>
          <a:custGeom>
            <a:avLst/>
            <a:gdLst/>
            <a:ahLst/>
            <a:cxnLst/>
            <a:rect l="l" t="t" r="r" b="b"/>
            <a:pathLst>
              <a:path w="2275204" h="689609">
                <a:moveTo>
                  <a:pt x="0" y="114871"/>
                </a:moveTo>
                <a:lnTo>
                  <a:pt x="9027" y="70158"/>
                </a:lnTo>
                <a:lnTo>
                  <a:pt x="33645" y="33645"/>
                </a:lnTo>
                <a:lnTo>
                  <a:pt x="70158" y="9027"/>
                </a:lnTo>
                <a:lnTo>
                  <a:pt x="114871" y="0"/>
                </a:lnTo>
                <a:lnTo>
                  <a:pt x="2159926" y="0"/>
                </a:lnTo>
                <a:lnTo>
                  <a:pt x="2204639" y="9027"/>
                </a:lnTo>
                <a:lnTo>
                  <a:pt x="2241152" y="33645"/>
                </a:lnTo>
                <a:lnTo>
                  <a:pt x="2265770" y="70158"/>
                </a:lnTo>
                <a:lnTo>
                  <a:pt x="2274798" y="114871"/>
                </a:lnTo>
                <a:lnTo>
                  <a:pt x="2274798" y="574344"/>
                </a:lnTo>
                <a:lnTo>
                  <a:pt x="2265770" y="619057"/>
                </a:lnTo>
                <a:lnTo>
                  <a:pt x="2241152" y="655570"/>
                </a:lnTo>
                <a:lnTo>
                  <a:pt x="2204639" y="680188"/>
                </a:lnTo>
                <a:lnTo>
                  <a:pt x="2159926" y="689216"/>
                </a:lnTo>
                <a:lnTo>
                  <a:pt x="114871" y="689216"/>
                </a:lnTo>
                <a:lnTo>
                  <a:pt x="70158" y="680188"/>
                </a:lnTo>
                <a:lnTo>
                  <a:pt x="33645" y="655570"/>
                </a:lnTo>
                <a:lnTo>
                  <a:pt x="9027" y="619057"/>
                </a:lnTo>
                <a:lnTo>
                  <a:pt x="0" y="574344"/>
                </a:lnTo>
                <a:lnTo>
                  <a:pt x="0" y="114871"/>
                </a:lnTo>
                <a:close/>
              </a:path>
            </a:pathLst>
          </a:custGeom>
          <a:ln w="6350">
            <a:solidFill>
              <a:srgbClr val="7030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208385" y="5998972"/>
            <a:ext cx="1858010" cy="75120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180"/>
              </a:spcBef>
            </a:pPr>
            <a:r>
              <a:rPr sz="1600" spc="-95" dirty="0">
                <a:latin typeface="Arial"/>
                <a:cs typeface="Arial"/>
              </a:rPr>
              <a:t>Background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100" dirty="0">
                <a:latin typeface="Arial"/>
                <a:cs typeface="Arial"/>
              </a:rPr>
              <a:t>ends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with </a:t>
            </a:r>
            <a:r>
              <a:rPr sz="1600" spc="-30" dirty="0">
                <a:latin typeface="Arial"/>
                <a:cs typeface="Arial"/>
              </a:rPr>
              <a:t>the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45" dirty="0">
                <a:latin typeface="Arial"/>
                <a:cs typeface="Arial"/>
              </a:rPr>
              <a:t>objective/aims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of </a:t>
            </a:r>
            <a:r>
              <a:rPr sz="1600" spc="-30" dirty="0">
                <a:latin typeface="Arial"/>
                <a:cs typeface="Arial"/>
              </a:rPr>
              <a:t>the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study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8314943" y="5660135"/>
            <a:ext cx="624840" cy="649605"/>
            <a:chOff x="8314943" y="5660135"/>
            <a:chExt cx="624840" cy="64960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14943" y="5660135"/>
              <a:ext cx="624840" cy="64922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356928" y="5793171"/>
              <a:ext cx="426720" cy="451484"/>
            </a:xfrm>
            <a:custGeom>
              <a:avLst/>
              <a:gdLst/>
              <a:ahLst/>
              <a:cxnLst/>
              <a:rect l="l" t="t" r="r" b="b"/>
              <a:pathLst>
                <a:path w="426720" h="451485">
                  <a:moveTo>
                    <a:pt x="334439" y="70151"/>
                  </a:moveTo>
                  <a:lnTo>
                    <a:pt x="0" y="425301"/>
                  </a:lnTo>
                  <a:lnTo>
                    <a:pt x="27736" y="451420"/>
                  </a:lnTo>
                  <a:lnTo>
                    <a:pt x="362176" y="96271"/>
                  </a:lnTo>
                  <a:lnTo>
                    <a:pt x="334439" y="70151"/>
                  </a:lnTo>
                  <a:close/>
                </a:path>
                <a:path w="426720" h="451485">
                  <a:moveTo>
                    <a:pt x="409766" y="56283"/>
                  </a:moveTo>
                  <a:lnTo>
                    <a:pt x="347498" y="56283"/>
                  </a:lnTo>
                  <a:lnTo>
                    <a:pt x="375236" y="82403"/>
                  </a:lnTo>
                  <a:lnTo>
                    <a:pt x="362176" y="96271"/>
                  </a:lnTo>
                  <a:lnTo>
                    <a:pt x="389914" y="122391"/>
                  </a:lnTo>
                  <a:lnTo>
                    <a:pt x="409766" y="56283"/>
                  </a:lnTo>
                  <a:close/>
                </a:path>
                <a:path w="426720" h="451485">
                  <a:moveTo>
                    <a:pt x="347498" y="56283"/>
                  </a:moveTo>
                  <a:lnTo>
                    <a:pt x="334439" y="70151"/>
                  </a:lnTo>
                  <a:lnTo>
                    <a:pt x="362176" y="96271"/>
                  </a:lnTo>
                  <a:lnTo>
                    <a:pt x="375236" y="82403"/>
                  </a:lnTo>
                  <a:lnTo>
                    <a:pt x="347498" y="56283"/>
                  </a:lnTo>
                  <a:close/>
                </a:path>
                <a:path w="426720" h="451485">
                  <a:moveTo>
                    <a:pt x="426667" y="0"/>
                  </a:moveTo>
                  <a:lnTo>
                    <a:pt x="306702" y="44032"/>
                  </a:lnTo>
                  <a:lnTo>
                    <a:pt x="334439" y="70151"/>
                  </a:lnTo>
                  <a:lnTo>
                    <a:pt x="347498" y="56283"/>
                  </a:lnTo>
                  <a:lnTo>
                    <a:pt x="409766" y="56283"/>
                  </a:lnTo>
                  <a:lnTo>
                    <a:pt x="426667" y="0"/>
                  </a:lnTo>
                  <a:close/>
                </a:path>
              </a:pathLst>
            </a:custGeom>
            <a:solidFill>
              <a:srgbClr val="4285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869663" y="4272678"/>
            <a:ext cx="3239135" cy="1297305"/>
          </a:xfrm>
          <a:custGeom>
            <a:avLst/>
            <a:gdLst/>
            <a:ahLst/>
            <a:cxnLst/>
            <a:rect l="l" t="t" r="r" b="b"/>
            <a:pathLst>
              <a:path w="3239135" h="1297304">
                <a:moveTo>
                  <a:pt x="0" y="216136"/>
                </a:moveTo>
                <a:lnTo>
                  <a:pt x="5708" y="166578"/>
                </a:lnTo>
                <a:lnTo>
                  <a:pt x="21968" y="121085"/>
                </a:lnTo>
                <a:lnTo>
                  <a:pt x="47482" y="80954"/>
                </a:lnTo>
                <a:lnTo>
                  <a:pt x="80954" y="47482"/>
                </a:lnTo>
                <a:lnTo>
                  <a:pt x="121085" y="21968"/>
                </a:lnTo>
                <a:lnTo>
                  <a:pt x="166578" y="5708"/>
                </a:lnTo>
                <a:lnTo>
                  <a:pt x="216136" y="0"/>
                </a:lnTo>
                <a:lnTo>
                  <a:pt x="3022404" y="0"/>
                </a:lnTo>
                <a:lnTo>
                  <a:pt x="3071961" y="5708"/>
                </a:lnTo>
                <a:lnTo>
                  <a:pt x="3117454" y="21968"/>
                </a:lnTo>
                <a:lnTo>
                  <a:pt x="3157585" y="47482"/>
                </a:lnTo>
                <a:lnTo>
                  <a:pt x="3191057" y="80954"/>
                </a:lnTo>
                <a:lnTo>
                  <a:pt x="3216571" y="121085"/>
                </a:lnTo>
                <a:lnTo>
                  <a:pt x="3232831" y="166578"/>
                </a:lnTo>
                <a:lnTo>
                  <a:pt x="3238540" y="216136"/>
                </a:lnTo>
                <a:lnTo>
                  <a:pt x="3238540" y="1080659"/>
                </a:lnTo>
                <a:lnTo>
                  <a:pt x="3232831" y="1130217"/>
                </a:lnTo>
                <a:lnTo>
                  <a:pt x="3216571" y="1175710"/>
                </a:lnTo>
                <a:lnTo>
                  <a:pt x="3191057" y="1215841"/>
                </a:lnTo>
                <a:lnTo>
                  <a:pt x="3157585" y="1249313"/>
                </a:lnTo>
                <a:lnTo>
                  <a:pt x="3117454" y="1274827"/>
                </a:lnTo>
                <a:lnTo>
                  <a:pt x="3071961" y="1291087"/>
                </a:lnTo>
                <a:lnTo>
                  <a:pt x="3022404" y="1296796"/>
                </a:lnTo>
                <a:lnTo>
                  <a:pt x="216136" y="1296796"/>
                </a:lnTo>
                <a:lnTo>
                  <a:pt x="166578" y="1291087"/>
                </a:lnTo>
                <a:lnTo>
                  <a:pt x="121085" y="1274827"/>
                </a:lnTo>
                <a:lnTo>
                  <a:pt x="80954" y="1249313"/>
                </a:lnTo>
                <a:lnTo>
                  <a:pt x="47482" y="1215841"/>
                </a:lnTo>
                <a:lnTo>
                  <a:pt x="21968" y="1175710"/>
                </a:lnTo>
                <a:lnTo>
                  <a:pt x="5708" y="1130217"/>
                </a:lnTo>
                <a:lnTo>
                  <a:pt x="0" y="1080659"/>
                </a:lnTo>
                <a:lnTo>
                  <a:pt x="0" y="216136"/>
                </a:lnTo>
                <a:close/>
              </a:path>
            </a:pathLst>
          </a:custGeom>
          <a:ln w="6350">
            <a:solidFill>
              <a:srgbClr val="7030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11707" y="4285996"/>
            <a:ext cx="2631440" cy="124777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85420" marR="5080" indent="-173355">
              <a:lnSpc>
                <a:spcPts val="1900"/>
              </a:lnSpc>
              <a:spcBef>
                <a:spcPts val="180"/>
              </a:spcBef>
              <a:buChar char="•"/>
              <a:tabLst>
                <a:tab pos="185420" algn="l"/>
                <a:tab pos="186690" algn="l"/>
              </a:tabLst>
            </a:pPr>
            <a:r>
              <a:rPr sz="1600" dirty="0">
                <a:latin typeface="Arial"/>
                <a:cs typeface="Arial"/>
              </a:rPr>
              <a:t>	</a:t>
            </a:r>
            <a:r>
              <a:rPr sz="1600" spc="-90" dirty="0">
                <a:latin typeface="Arial"/>
                <a:cs typeface="Arial"/>
              </a:rPr>
              <a:t>No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information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40" dirty="0">
                <a:latin typeface="Arial"/>
                <a:cs typeface="Arial"/>
              </a:rPr>
              <a:t>about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what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60" dirty="0">
                <a:latin typeface="Arial"/>
                <a:cs typeface="Arial"/>
              </a:rPr>
              <a:t>is </a:t>
            </a:r>
            <a:r>
              <a:rPr sz="1600" spc="-70" dirty="0">
                <a:latin typeface="Arial"/>
                <a:cs typeface="Arial"/>
              </a:rPr>
              <a:t>already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55" dirty="0">
                <a:latin typeface="Arial"/>
                <a:cs typeface="Arial"/>
              </a:rPr>
              <a:t>known,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or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not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known</a:t>
            </a:r>
            <a:endParaRPr sz="1600">
              <a:latin typeface="Arial"/>
              <a:cs typeface="Arial"/>
            </a:endParaRPr>
          </a:p>
          <a:p>
            <a:pPr marL="187325" indent="-174625">
              <a:lnSpc>
                <a:spcPts val="1830"/>
              </a:lnSpc>
              <a:buChar char="•"/>
              <a:tabLst>
                <a:tab pos="187325" algn="l"/>
              </a:tabLst>
            </a:pPr>
            <a:r>
              <a:rPr sz="1600" spc="-90" dirty="0">
                <a:latin typeface="Arial"/>
                <a:cs typeface="Arial"/>
              </a:rPr>
              <a:t>No</a:t>
            </a:r>
            <a:r>
              <a:rPr sz="1600" spc="-30" dirty="0">
                <a:latin typeface="Arial"/>
                <a:cs typeface="Arial"/>
              </a:rPr>
              <a:t> information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provided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on</a:t>
            </a:r>
            <a:endParaRPr sz="1600">
              <a:latin typeface="Arial"/>
              <a:cs typeface="Arial"/>
            </a:endParaRPr>
          </a:p>
          <a:p>
            <a:pPr marL="185420" marR="75565">
              <a:lnSpc>
                <a:spcPts val="1900"/>
              </a:lnSpc>
              <a:spcBef>
                <a:spcPts val="175"/>
              </a:spcBef>
            </a:pPr>
            <a:r>
              <a:rPr sz="1600" spc="-65" dirty="0">
                <a:latin typeface="Arial"/>
                <a:cs typeface="Arial"/>
              </a:rPr>
              <a:t>previous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70" dirty="0">
                <a:latin typeface="Arial"/>
                <a:cs typeface="Arial"/>
              </a:rPr>
              <a:t>studies,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65" dirty="0">
                <a:latin typeface="Arial"/>
                <a:cs typeface="Arial"/>
              </a:rPr>
              <a:t>settings,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or </a:t>
            </a:r>
            <a:r>
              <a:rPr sz="1600" spc="-10" dirty="0">
                <a:latin typeface="Arial"/>
                <a:cs typeface="Arial"/>
              </a:rPr>
              <a:t>location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697735" y="3422903"/>
            <a:ext cx="646430" cy="905510"/>
            <a:chOff x="1697735" y="3422903"/>
            <a:chExt cx="646430" cy="905510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97735" y="3422903"/>
              <a:ext cx="646176" cy="90525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854199" y="3555999"/>
              <a:ext cx="448309" cy="706755"/>
            </a:xfrm>
            <a:custGeom>
              <a:avLst/>
              <a:gdLst/>
              <a:ahLst/>
              <a:cxnLst/>
              <a:rect l="l" t="t" r="r" b="b"/>
              <a:pathLst>
                <a:path w="448310" h="706754">
                  <a:moveTo>
                    <a:pt x="76462" y="87068"/>
                  </a:moveTo>
                  <a:lnTo>
                    <a:pt x="44089" y="107161"/>
                  </a:lnTo>
                  <a:lnTo>
                    <a:pt x="415869" y="706164"/>
                  </a:lnTo>
                  <a:lnTo>
                    <a:pt x="448241" y="686073"/>
                  </a:lnTo>
                  <a:lnTo>
                    <a:pt x="76462" y="87068"/>
                  </a:lnTo>
                  <a:close/>
                </a:path>
                <a:path w="448310" h="706754">
                  <a:moveTo>
                    <a:pt x="0" y="0"/>
                  </a:moveTo>
                  <a:lnTo>
                    <a:pt x="11718" y="127252"/>
                  </a:lnTo>
                  <a:lnTo>
                    <a:pt x="44089" y="107161"/>
                  </a:lnTo>
                  <a:lnTo>
                    <a:pt x="34043" y="90975"/>
                  </a:lnTo>
                  <a:lnTo>
                    <a:pt x="66415" y="70882"/>
                  </a:lnTo>
                  <a:lnTo>
                    <a:pt x="102540" y="70882"/>
                  </a:lnTo>
                  <a:lnTo>
                    <a:pt x="108832" y="66977"/>
                  </a:lnTo>
                  <a:lnTo>
                    <a:pt x="0" y="0"/>
                  </a:lnTo>
                  <a:close/>
                </a:path>
                <a:path w="448310" h="706754">
                  <a:moveTo>
                    <a:pt x="66415" y="70882"/>
                  </a:moveTo>
                  <a:lnTo>
                    <a:pt x="34043" y="90975"/>
                  </a:lnTo>
                  <a:lnTo>
                    <a:pt x="44089" y="107161"/>
                  </a:lnTo>
                  <a:lnTo>
                    <a:pt x="76462" y="87068"/>
                  </a:lnTo>
                  <a:lnTo>
                    <a:pt x="66415" y="70882"/>
                  </a:lnTo>
                  <a:close/>
                </a:path>
                <a:path w="448310" h="706754">
                  <a:moveTo>
                    <a:pt x="102540" y="70882"/>
                  </a:moveTo>
                  <a:lnTo>
                    <a:pt x="66415" y="70882"/>
                  </a:lnTo>
                  <a:lnTo>
                    <a:pt x="76462" y="87068"/>
                  </a:lnTo>
                  <a:lnTo>
                    <a:pt x="102540" y="70882"/>
                  </a:lnTo>
                  <a:close/>
                </a:path>
              </a:pathLst>
            </a:custGeom>
            <a:solidFill>
              <a:srgbClr val="4285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3657600" y="1789762"/>
            <a:ext cx="1878330" cy="636905"/>
            <a:chOff x="3657600" y="1789762"/>
            <a:chExt cx="1878330" cy="636905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57600" y="2011679"/>
              <a:ext cx="502920" cy="41452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814027" y="2030449"/>
              <a:ext cx="305435" cy="216535"/>
            </a:xfrm>
            <a:custGeom>
              <a:avLst/>
              <a:gdLst/>
              <a:ahLst/>
              <a:cxnLst/>
              <a:rect l="l" t="t" r="r" b="b"/>
              <a:pathLst>
                <a:path w="305435" h="216535">
                  <a:moveTo>
                    <a:pt x="62259" y="104655"/>
                  </a:moveTo>
                  <a:lnTo>
                    <a:pt x="0" y="216255"/>
                  </a:lnTo>
                  <a:lnTo>
                    <a:pt x="126635" y="199102"/>
                  </a:lnTo>
                  <a:lnTo>
                    <a:pt x="112490" y="178349"/>
                  </a:lnTo>
                  <a:lnTo>
                    <a:pt x="89435" y="178349"/>
                  </a:lnTo>
                  <a:lnTo>
                    <a:pt x="67976" y="146867"/>
                  </a:lnTo>
                  <a:lnTo>
                    <a:pt x="83718" y="136138"/>
                  </a:lnTo>
                  <a:lnTo>
                    <a:pt x="62259" y="104655"/>
                  </a:lnTo>
                  <a:close/>
                </a:path>
                <a:path w="305435" h="216535">
                  <a:moveTo>
                    <a:pt x="83718" y="136138"/>
                  </a:moveTo>
                  <a:lnTo>
                    <a:pt x="67976" y="146867"/>
                  </a:lnTo>
                  <a:lnTo>
                    <a:pt x="89435" y="178349"/>
                  </a:lnTo>
                  <a:lnTo>
                    <a:pt x="105176" y="167620"/>
                  </a:lnTo>
                  <a:lnTo>
                    <a:pt x="83718" y="136138"/>
                  </a:lnTo>
                  <a:close/>
                </a:path>
                <a:path w="305435" h="216535">
                  <a:moveTo>
                    <a:pt x="105176" y="167620"/>
                  </a:moveTo>
                  <a:lnTo>
                    <a:pt x="89435" y="178349"/>
                  </a:lnTo>
                  <a:lnTo>
                    <a:pt x="112490" y="178349"/>
                  </a:lnTo>
                  <a:lnTo>
                    <a:pt x="105176" y="167620"/>
                  </a:lnTo>
                  <a:close/>
                </a:path>
                <a:path w="305435" h="216535">
                  <a:moveTo>
                    <a:pt x="283446" y="0"/>
                  </a:moveTo>
                  <a:lnTo>
                    <a:pt x="83718" y="136138"/>
                  </a:lnTo>
                  <a:lnTo>
                    <a:pt x="105176" y="167620"/>
                  </a:lnTo>
                  <a:lnTo>
                    <a:pt x="304905" y="31483"/>
                  </a:lnTo>
                  <a:lnTo>
                    <a:pt x="283446" y="0"/>
                  </a:lnTo>
                  <a:close/>
                </a:path>
              </a:pathLst>
            </a:custGeom>
            <a:solidFill>
              <a:srgbClr val="4285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108202" y="1792937"/>
              <a:ext cx="1424305" cy="506730"/>
            </a:xfrm>
            <a:custGeom>
              <a:avLst/>
              <a:gdLst/>
              <a:ahLst/>
              <a:cxnLst/>
              <a:rect l="l" t="t" r="r" b="b"/>
              <a:pathLst>
                <a:path w="1424304" h="506730">
                  <a:moveTo>
                    <a:pt x="0" y="84418"/>
                  </a:moveTo>
                  <a:lnTo>
                    <a:pt x="6634" y="51559"/>
                  </a:lnTo>
                  <a:lnTo>
                    <a:pt x="24725" y="24725"/>
                  </a:lnTo>
                  <a:lnTo>
                    <a:pt x="51558" y="6634"/>
                  </a:lnTo>
                  <a:lnTo>
                    <a:pt x="84418" y="0"/>
                  </a:lnTo>
                  <a:lnTo>
                    <a:pt x="1339793" y="0"/>
                  </a:lnTo>
                  <a:lnTo>
                    <a:pt x="1372652" y="6634"/>
                  </a:lnTo>
                  <a:lnTo>
                    <a:pt x="1399485" y="24725"/>
                  </a:lnTo>
                  <a:lnTo>
                    <a:pt x="1417577" y="51559"/>
                  </a:lnTo>
                  <a:lnTo>
                    <a:pt x="1424211" y="84418"/>
                  </a:lnTo>
                  <a:lnTo>
                    <a:pt x="1424211" y="422087"/>
                  </a:lnTo>
                  <a:lnTo>
                    <a:pt x="1417577" y="454946"/>
                  </a:lnTo>
                  <a:lnTo>
                    <a:pt x="1399485" y="481780"/>
                  </a:lnTo>
                  <a:lnTo>
                    <a:pt x="1372652" y="499871"/>
                  </a:lnTo>
                  <a:lnTo>
                    <a:pt x="1339793" y="506506"/>
                  </a:lnTo>
                  <a:lnTo>
                    <a:pt x="84418" y="506506"/>
                  </a:lnTo>
                  <a:lnTo>
                    <a:pt x="51558" y="499871"/>
                  </a:lnTo>
                  <a:lnTo>
                    <a:pt x="24725" y="481780"/>
                  </a:lnTo>
                  <a:lnTo>
                    <a:pt x="6634" y="454946"/>
                  </a:lnTo>
                  <a:lnTo>
                    <a:pt x="0" y="422087"/>
                  </a:lnTo>
                  <a:lnTo>
                    <a:pt x="0" y="84418"/>
                  </a:lnTo>
                  <a:close/>
                </a:path>
              </a:pathLst>
            </a:custGeom>
            <a:ln w="6350">
              <a:solidFill>
                <a:srgbClr val="7030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211669" y="1902459"/>
            <a:ext cx="109537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5" dirty="0">
                <a:latin typeface="Arial"/>
                <a:cs typeface="Arial"/>
              </a:rPr>
              <a:t>Obscure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title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90511" y="1430616"/>
            <a:ext cx="545465" cy="532130"/>
            <a:chOff x="590511" y="1430616"/>
            <a:chExt cx="545465" cy="532130"/>
          </a:xfrm>
        </p:grpSpPr>
        <p:sp>
          <p:nvSpPr>
            <p:cNvPr id="19" name="object 19"/>
            <p:cNvSpPr/>
            <p:nvPr/>
          </p:nvSpPr>
          <p:spPr>
            <a:xfrm>
              <a:off x="603211" y="1443316"/>
              <a:ext cx="520065" cy="506730"/>
            </a:xfrm>
            <a:custGeom>
              <a:avLst/>
              <a:gdLst/>
              <a:ahLst/>
              <a:cxnLst/>
              <a:rect l="l" t="t" r="r" b="b"/>
              <a:pathLst>
                <a:path w="520065" h="506730">
                  <a:moveTo>
                    <a:pt x="259747" y="0"/>
                  </a:moveTo>
                  <a:lnTo>
                    <a:pt x="213057" y="4080"/>
                  </a:lnTo>
                  <a:lnTo>
                    <a:pt x="169113" y="15844"/>
                  </a:lnTo>
                  <a:lnTo>
                    <a:pt x="128647" y="34576"/>
                  </a:lnTo>
                  <a:lnTo>
                    <a:pt x="92395" y="59562"/>
                  </a:lnTo>
                  <a:lnTo>
                    <a:pt x="61089" y="90085"/>
                  </a:lnTo>
                  <a:lnTo>
                    <a:pt x="35463" y="125431"/>
                  </a:lnTo>
                  <a:lnTo>
                    <a:pt x="16250" y="164885"/>
                  </a:lnTo>
                  <a:lnTo>
                    <a:pt x="4184" y="207730"/>
                  </a:lnTo>
                  <a:lnTo>
                    <a:pt x="0" y="253253"/>
                  </a:lnTo>
                  <a:lnTo>
                    <a:pt x="4184" y="298775"/>
                  </a:lnTo>
                  <a:lnTo>
                    <a:pt x="16250" y="341621"/>
                  </a:lnTo>
                  <a:lnTo>
                    <a:pt x="35463" y="381074"/>
                  </a:lnTo>
                  <a:lnTo>
                    <a:pt x="61089" y="416420"/>
                  </a:lnTo>
                  <a:lnTo>
                    <a:pt x="92395" y="446944"/>
                  </a:lnTo>
                  <a:lnTo>
                    <a:pt x="128647" y="471929"/>
                  </a:lnTo>
                  <a:lnTo>
                    <a:pt x="169113" y="490662"/>
                  </a:lnTo>
                  <a:lnTo>
                    <a:pt x="213057" y="502426"/>
                  </a:lnTo>
                  <a:lnTo>
                    <a:pt x="259747" y="506506"/>
                  </a:lnTo>
                  <a:lnTo>
                    <a:pt x="306437" y="502426"/>
                  </a:lnTo>
                  <a:lnTo>
                    <a:pt x="350381" y="490662"/>
                  </a:lnTo>
                  <a:lnTo>
                    <a:pt x="390846" y="471929"/>
                  </a:lnTo>
                  <a:lnTo>
                    <a:pt x="427099" y="446944"/>
                  </a:lnTo>
                  <a:lnTo>
                    <a:pt x="458405" y="416420"/>
                  </a:lnTo>
                  <a:lnTo>
                    <a:pt x="484031" y="381074"/>
                  </a:lnTo>
                  <a:lnTo>
                    <a:pt x="503244" y="341621"/>
                  </a:lnTo>
                  <a:lnTo>
                    <a:pt x="515310" y="298775"/>
                  </a:lnTo>
                  <a:lnTo>
                    <a:pt x="519494" y="253253"/>
                  </a:lnTo>
                  <a:lnTo>
                    <a:pt x="515310" y="207730"/>
                  </a:lnTo>
                  <a:lnTo>
                    <a:pt x="503244" y="164885"/>
                  </a:lnTo>
                  <a:lnTo>
                    <a:pt x="484031" y="125431"/>
                  </a:lnTo>
                  <a:lnTo>
                    <a:pt x="458405" y="90085"/>
                  </a:lnTo>
                  <a:lnTo>
                    <a:pt x="427099" y="59562"/>
                  </a:lnTo>
                  <a:lnTo>
                    <a:pt x="390846" y="34576"/>
                  </a:lnTo>
                  <a:lnTo>
                    <a:pt x="350381" y="15844"/>
                  </a:lnTo>
                  <a:lnTo>
                    <a:pt x="306437" y="4080"/>
                  </a:lnTo>
                  <a:lnTo>
                    <a:pt x="259747" y="0"/>
                  </a:lnTo>
                  <a:close/>
                </a:path>
              </a:pathLst>
            </a:custGeom>
            <a:solidFill>
              <a:srgbClr val="B3CE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03211" y="1443316"/>
              <a:ext cx="520065" cy="506730"/>
            </a:xfrm>
            <a:custGeom>
              <a:avLst/>
              <a:gdLst/>
              <a:ahLst/>
              <a:cxnLst/>
              <a:rect l="l" t="t" r="r" b="b"/>
              <a:pathLst>
                <a:path w="520065" h="506730">
                  <a:moveTo>
                    <a:pt x="0" y="253253"/>
                  </a:moveTo>
                  <a:lnTo>
                    <a:pt x="4184" y="207730"/>
                  </a:lnTo>
                  <a:lnTo>
                    <a:pt x="16250" y="164884"/>
                  </a:lnTo>
                  <a:lnTo>
                    <a:pt x="35463" y="125431"/>
                  </a:lnTo>
                  <a:lnTo>
                    <a:pt x="61089" y="90085"/>
                  </a:lnTo>
                  <a:lnTo>
                    <a:pt x="92395" y="59561"/>
                  </a:lnTo>
                  <a:lnTo>
                    <a:pt x="128647" y="34576"/>
                  </a:lnTo>
                  <a:lnTo>
                    <a:pt x="169113" y="15844"/>
                  </a:lnTo>
                  <a:lnTo>
                    <a:pt x="213057" y="4080"/>
                  </a:lnTo>
                  <a:lnTo>
                    <a:pt x="259747" y="0"/>
                  </a:lnTo>
                  <a:lnTo>
                    <a:pt x="306437" y="4080"/>
                  </a:lnTo>
                  <a:lnTo>
                    <a:pt x="350381" y="15844"/>
                  </a:lnTo>
                  <a:lnTo>
                    <a:pt x="390847" y="34576"/>
                  </a:lnTo>
                  <a:lnTo>
                    <a:pt x="427099" y="59561"/>
                  </a:lnTo>
                  <a:lnTo>
                    <a:pt x="458405" y="90085"/>
                  </a:lnTo>
                  <a:lnTo>
                    <a:pt x="484031" y="125431"/>
                  </a:lnTo>
                  <a:lnTo>
                    <a:pt x="503244" y="164884"/>
                  </a:lnTo>
                  <a:lnTo>
                    <a:pt x="515310" y="207730"/>
                  </a:lnTo>
                  <a:lnTo>
                    <a:pt x="519495" y="253253"/>
                  </a:lnTo>
                  <a:lnTo>
                    <a:pt x="515310" y="298775"/>
                  </a:lnTo>
                  <a:lnTo>
                    <a:pt x="503244" y="341621"/>
                  </a:lnTo>
                  <a:lnTo>
                    <a:pt x="484031" y="381074"/>
                  </a:lnTo>
                  <a:lnTo>
                    <a:pt x="458405" y="416420"/>
                  </a:lnTo>
                  <a:lnTo>
                    <a:pt x="427099" y="446944"/>
                  </a:lnTo>
                  <a:lnTo>
                    <a:pt x="390847" y="471929"/>
                  </a:lnTo>
                  <a:lnTo>
                    <a:pt x="350381" y="490661"/>
                  </a:lnTo>
                  <a:lnTo>
                    <a:pt x="306437" y="502425"/>
                  </a:lnTo>
                  <a:lnTo>
                    <a:pt x="259747" y="506506"/>
                  </a:lnTo>
                  <a:lnTo>
                    <a:pt x="213057" y="502425"/>
                  </a:lnTo>
                  <a:lnTo>
                    <a:pt x="169113" y="490661"/>
                  </a:lnTo>
                  <a:lnTo>
                    <a:pt x="128647" y="471929"/>
                  </a:lnTo>
                  <a:lnTo>
                    <a:pt x="92395" y="446944"/>
                  </a:lnTo>
                  <a:lnTo>
                    <a:pt x="61089" y="416420"/>
                  </a:lnTo>
                  <a:lnTo>
                    <a:pt x="35463" y="381074"/>
                  </a:lnTo>
                  <a:lnTo>
                    <a:pt x="16250" y="341621"/>
                  </a:lnTo>
                  <a:lnTo>
                    <a:pt x="4184" y="298775"/>
                  </a:lnTo>
                  <a:lnTo>
                    <a:pt x="0" y="253253"/>
                  </a:lnTo>
                  <a:close/>
                </a:path>
              </a:pathLst>
            </a:custGeom>
            <a:ln w="25400">
              <a:solidFill>
                <a:srgbClr val="093C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661712" y="1529079"/>
            <a:ext cx="4732655" cy="1915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5255">
              <a:lnSpc>
                <a:spcPct val="100000"/>
              </a:lnSpc>
              <a:spcBef>
                <a:spcPts val="100"/>
              </a:spcBef>
            </a:pPr>
            <a:r>
              <a:rPr sz="1900" spc="-50" dirty="0">
                <a:latin typeface="Arial"/>
                <a:cs typeface="Arial"/>
              </a:rPr>
              <a:t>1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89"/>
              </a:spcBef>
            </a:pPr>
            <a:r>
              <a:rPr sz="2000" b="1" spc="-100" dirty="0">
                <a:latin typeface="Arial"/>
                <a:cs typeface="Arial"/>
              </a:rPr>
              <a:t>Title: </a:t>
            </a:r>
            <a:r>
              <a:rPr sz="2000" spc="-155" dirty="0">
                <a:latin typeface="Arial"/>
                <a:cs typeface="Arial"/>
              </a:rPr>
              <a:t>Sexual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risk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110" dirty="0">
                <a:latin typeface="Arial"/>
                <a:cs typeface="Arial"/>
              </a:rPr>
              <a:t>among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MSM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ts val="2810"/>
              </a:lnSpc>
            </a:pPr>
            <a:r>
              <a:rPr sz="2000" b="1" spc="-185" dirty="0">
                <a:latin typeface="Arial"/>
                <a:cs typeface="Arial"/>
              </a:rPr>
              <a:t>Background:</a:t>
            </a:r>
            <a:r>
              <a:rPr sz="2000" b="1" spc="-95" dirty="0">
                <a:latin typeface="Arial"/>
                <a:cs typeface="Arial"/>
              </a:rPr>
              <a:t> </a:t>
            </a:r>
            <a:r>
              <a:rPr sz="2000" spc="-150" dirty="0">
                <a:latin typeface="Arial"/>
                <a:cs typeface="Arial"/>
              </a:rPr>
              <a:t>Research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will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110" dirty="0">
                <a:latin typeface="Arial"/>
                <a:cs typeface="Arial"/>
              </a:rPr>
              <a:t>be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75" dirty="0">
                <a:latin typeface="Arial"/>
                <a:cs typeface="Arial"/>
              </a:rPr>
              <a:t>presented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on </a:t>
            </a:r>
            <a:r>
              <a:rPr sz="2000" spc="-125" dirty="0">
                <a:latin typeface="Arial"/>
                <a:cs typeface="Arial"/>
              </a:rPr>
              <a:t>MSM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determine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if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90" dirty="0">
                <a:latin typeface="Arial"/>
                <a:cs typeface="Arial"/>
              </a:rPr>
              <a:t>behaviors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changed </a:t>
            </a:r>
            <a:r>
              <a:rPr sz="2000" spc="-55" dirty="0">
                <a:latin typeface="Arial"/>
                <a:cs typeface="Arial"/>
              </a:rPr>
              <a:t>recently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45" dirty="0">
                <a:latin typeface="Arial"/>
                <a:cs typeface="Arial"/>
              </a:rPr>
              <a:t>while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90" dirty="0">
                <a:latin typeface="Arial"/>
                <a:cs typeface="Arial"/>
              </a:rPr>
              <a:t>syphilis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100" dirty="0">
                <a:latin typeface="Arial"/>
                <a:cs typeface="Arial"/>
              </a:rPr>
              <a:t>increased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110" dirty="0">
                <a:latin typeface="Arial"/>
                <a:cs typeface="Arial"/>
              </a:rPr>
              <a:t>among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MSM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6083300" y="1424566"/>
            <a:ext cx="545465" cy="532130"/>
            <a:chOff x="6083300" y="1424566"/>
            <a:chExt cx="545465" cy="532130"/>
          </a:xfrm>
        </p:grpSpPr>
        <p:sp>
          <p:nvSpPr>
            <p:cNvPr id="23" name="object 23"/>
            <p:cNvSpPr/>
            <p:nvPr/>
          </p:nvSpPr>
          <p:spPr>
            <a:xfrm>
              <a:off x="6096000" y="1437266"/>
              <a:ext cx="520065" cy="506730"/>
            </a:xfrm>
            <a:custGeom>
              <a:avLst/>
              <a:gdLst/>
              <a:ahLst/>
              <a:cxnLst/>
              <a:rect l="l" t="t" r="r" b="b"/>
              <a:pathLst>
                <a:path w="520065" h="506730">
                  <a:moveTo>
                    <a:pt x="259746" y="0"/>
                  </a:moveTo>
                  <a:lnTo>
                    <a:pt x="213056" y="4080"/>
                  </a:lnTo>
                  <a:lnTo>
                    <a:pt x="169112" y="15844"/>
                  </a:lnTo>
                  <a:lnTo>
                    <a:pt x="128647" y="34576"/>
                  </a:lnTo>
                  <a:lnTo>
                    <a:pt x="92395" y="59561"/>
                  </a:lnTo>
                  <a:lnTo>
                    <a:pt x="61089" y="90084"/>
                  </a:lnTo>
                  <a:lnTo>
                    <a:pt x="35463" y="125430"/>
                  </a:lnTo>
                  <a:lnTo>
                    <a:pt x="16250" y="164883"/>
                  </a:lnTo>
                  <a:lnTo>
                    <a:pt x="4184" y="207729"/>
                  </a:lnTo>
                  <a:lnTo>
                    <a:pt x="0" y="253251"/>
                  </a:lnTo>
                  <a:lnTo>
                    <a:pt x="4184" y="298774"/>
                  </a:lnTo>
                  <a:lnTo>
                    <a:pt x="16250" y="341620"/>
                  </a:lnTo>
                  <a:lnTo>
                    <a:pt x="35463" y="381073"/>
                  </a:lnTo>
                  <a:lnTo>
                    <a:pt x="61089" y="416419"/>
                  </a:lnTo>
                  <a:lnTo>
                    <a:pt x="92395" y="446943"/>
                  </a:lnTo>
                  <a:lnTo>
                    <a:pt x="128647" y="471928"/>
                  </a:lnTo>
                  <a:lnTo>
                    <a:pt x="169112" y="490661"/>
                  </a:lnTo>
                  <a:lnTo>
                    <a:pt x="213056" y="502424"/>
                  </a:lnTo>
                  <a:lnTo>
                    <a:pt x="259746" y="506505"/>
                  </a:lnTo>
                  <a:lnTo>
                    <a:pt x="306436" y="502424"/>
                  </a:lnTo>
                  <a:lnTo>
                    <a:pt x="350381" y="490661"/>
                  </a:lnTo>
                  <a:lnTo>
                    <a:pt x="390846" y="471928"/>
                  </a:lnTo>
                  <a:lnTo>
                    <a:pt x="427099" y="446943"/>
                  </a:lnTo>
                  <a:lnTo>
                    <a:pt x="458405" y="416419"/>
                  </a:lnTo>
                  <a:lnTo>
                    <a:pt x="484031" y="381073"/>
                  </a:lnTo>
                  <a:lnTo>
                    <a:pt x="503244" y="341620"/>
                  </a:lnTo>
                  <a:lnTo>
                    <a:pt x="515309" y="298774"/>
                  </a:lnTo>
                  <a:lnTo>
                    <a:pt x="519494" y="253251"/>
                  </a:lnTo>
                  <a:lnTo>
                    <a:pt x="515309" y="207729"/>
                  </a:lnTo>
                  <a:lnTo>
                    <a:pt x="503244" y="164883"/>
                  </a:lnTo>
                  <a:lnTo>
                    <a:pt x="484031" y="125430"/>
                  </a:lnTo>
                  <a:lnTo>
                    <a:pt x="458405" y="90084"/>
                  </a:lnTo>
                  <a:lnTo>
                    <a:pt x="427099" y="59561"/>
                  </a:lnTo>
                  <a:lnTo>
                    <a:pt x="390846" y="34576"/>
                  </a:lnTo>
                  <a:lnTo>
                    <a:pt x="350381" y="15844"/>
                  </a:lnTo>
                  <a:lnTo>
                    <a:pt x="306436" y="4080"/>
                  </a:lnTo>
                  <a:lnTo>
                    <a:pt x="259746" y="0"/>
                  </a:lnTo>
                  <a:close/>
                </a:path>
              </a:pathLst>
            </a:custGeom>
            <a:solidFill>
              <a:srgbClr val="B3CE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096000" y="1437266"/>
              <a:ext cx="520065" cy="506730"/>
            </a:xfrm>
            <a:custGeom>
              <a:avLst/>
              <a:gdLst/>
              <a:ahLst/>
              <a:cxnLst/>
              <a:rect l="l" t="t" r="r" b="b"/>
              <a:pathLst>
                <a:path w="520065" h="506730">
                  <a:moveTo>
                    <a:pt x="0" y="253253"/>
                  </a:moveTo>
                  <a:lnTo>
                    <a:pt x="4184" y="207730"/>
                  </a:lnTo>
                  <a:lnTo>
                    <a:pt x="16250" y="164884"/>
                  </a:lnTo>
                  <a:lnTo>
                    <a:pt x="35463" y="125431"/>
                  </a:lnTo>
                  <a:lnTo>
                    <a:pt x="61089" y="90085"/>
                  </a:lnTo>
                  <a:lnTo>
                    <a:pt x="92395" y="59561"/>
                  </a:lnTo>
                  <a:lnTo>
                    <a:pt x="128647" y="34576"/>
                  </a:lnTo>
                  <a:lnTo>
                    <a:pt x="169113" y="15844"/>
                  </a:lnTo>
                  <a:lnTo>
                    <a:pt x="213057" y="4080"/>
                  </a:lnTo>
                  <a:lnTo>
                    <a:pt x="259747" y="0"/>
                  </a:lnTo>
                  <a:lnTo>
                    <a:pt x="306437" y="4080"/>
                  </a:lnTo>
                  <a:lnTo>
                    <a:pt x="350381" y="15844"/>
                  </a:lnTo>
                  <a:lnTo>
                    <a:pt x="390847" y="34576"/>
                  </a:lnTo>
                  <a:lnTo>
                    <a:pt x="427099" y="59561"/>
                  </a:lnTo>
                  <a:lnTo>
                    <a:pt x="458405" y="90085"/>
                  </a:lnTo>
                  <a:lnTo>
                    <a:pt x="484031" y="125431"/>
                  </a:lnTo>
                  <a:lnTo>
                    <a:pt x="503244" y="164884"/>
                  </a:lnTo>
                  <a:lnTo>
                    <a:pt x="515310" y="207730"/>
                  </a:lnTo>
                  <a:lnTo>
                    <a:pt x="519495" y="253253"/>
                  </a:lnTo>
                  <a:lnTo>
                    <a:pt x="515310" y="298775"/>
                  </a:lnTo>
                  <a:lnTo>
                    <a:pt x="503244" y="341621"/>
                  </a:lnTo>
                  <a:lnTo>
                    <a:pt x="484031" y="381074"/>
                  </a:lnTo>
                  <a:lnTo>
                    <a:pt x="458405" y="416420"/>
                  </a:lnTo>
                  <a:lnTo>
                    <a:pt x="427099" y="446944"/>
                  </a:lnTo>
                  <a:lnTo>
                    <a:pt x="390847" y="471929"/>
                  </a:lnTo>
                  <a:lnTo>
                    <a:pt x="350381" y="490661"/>
                  </a:lnTo>
                  <a:lnTo>
                    <a:pt x="306437" y="502425"/>
                  </a:lnTo>
                  <a:lnTo>
                    <a:pt x="259747" y="506506"/>
                  </a:lnTo>
                  <a:lnTo>
                    <a:pt x="213057" y="502425"/>
                  </a:lnTo>
                  <a:lnTo>
                    <a:pt x="169113" y="490661"/>
                  </a:lnTo>
                  <a:lnTo>
                    <a:pt x="128647" y="471929"/>
                  </a:lnTo>
                  <a:lnTo>
                    <a:pt x="92395" y="446944"/>
                  </a:lnTo>
                  <a:lnTo>
                    <a:pt x="61089" y="416420"/>
                  </a:lnTo>
                  <a:lnTo>
                    <a:pt x="35463" y="381074"/>
                  </a:lnTo>
                  <a:lnTo>
                    <a:pt x="16250" y="341621"/>
                  </a:lnTo>
                  <a:lnTo>
                    <a:pt x="4184" y="298775"/>
                  </a:lnTo>
                  <a:lnTo>
                    <a:pt x="0" y="253253"/>
                  </a:lnTo>
                  <a:close/>
                </a:path>
              </a:pathLst>
            </a:custGeom>
            <a:ln w="25400">
              <a:solidFill>
                <a:srgbClr val="093C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6052706" y="1416329"/>
            <a:ext cx="5442585" cy="4267835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236854">
              <a:lnSpc>
                <a:spcPct val="100000"/>
              </a:lnSpc>
              <a:spcBef>
                <a:spcPts val="940"/>
              </a:spcBef>
            </a:pPr>
            <a:r>
              <a:rPr sz="1900" spc="-50" dirty="0">
                <a:latin typeface="Arial"/>
                <a:cs typeface="Arial"/>
              </a:rPr>
              <a:t>2</a:t>
            </a:r>
            <a:endParaRPr sz="1900">
              <a:latin typeface="Arial"/>
              <a:cs typeface="Arial"/>
            </a:endParaRPr>
          </a:p>
          <a:p>
            <a:pPr marL="12700" marR="131445">
              <a:lnSpc>
                <a:spcPct val="100000"/>
              </a:lnSpc>
              <a:spcBef>
                <a:spcPts val="880"/>
              </a:spcBef>
            </a:pPr>
            <a:r>
              <a:rPr sz="2000" b="1" spc="-100" dirty="0">
                <a:latin typeface="Arial"/>
                <a:cs typeface="Arial"/>
              </a:rPr>
              <a:t>Title: </a:t>
            </a:r>
            <a:r>
              <a:rPr sz="2000" spc="-114" dirty="0">
                <a:latin typeface="Arial"/>
                <a:cs typeface="Arial"/>
              </a:rPr>
              <a:t>Prevalence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80" dirty="0">
                <a:latin typeface="Arial"/>
                <a:cs typeface="Arial"/>
              </a:rPr>
              <a:t>risky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90" dirty="0">
                <a:latin typeface="Arial"/>
                <a:cs typeface="Arial"/>
              </a:rPr>
              <a:t>behaviors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105" dirty="0">
                <a:latin typeface="Arial"/>
                <a:cs typeface="Arial"/>
              </a:rPr>
              <a:t>and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temporal </a:t>
            </a:r>
            <a:r>
              <a:rPr sz="2000" spc="-60" dirty="0">
                <a:latin typeface="Arial"/>
                <a:cs typeface="Arial"/>
              </a:rPr>
              <a:t>trends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110" dirty="0">
                <a:latin typeface="Arial"/>
                <a:cs typeface="Arial"/>
              </a:rPr>
              <a:t>among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165" dirty="0">
                <a:latin typeface="Arial"/>
                <a:cs typeface="Arial"/>
              </a:rPr>
              <a:t>a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national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40" dirty="0">
                <a:latin typeface="Arial"/>
                <a:cs typeface="Arial"/>
              </a:rPr>
              <a:t>probability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105" dirty="0">
                <a:latin typeface="Arial"/>
                <a:cs typeface="Arial"/>
              </a:rPr>
              <a:t>sample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men </a:t>
            </a:r>
            <a:r>
              <a:rPr sz="2000" spc="-60" dirty="0">
                <a:latin typeface="Arial"/>
                <a:cs typeface="Arial"/>
              </a:rPr>
              <a:t>who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120" dirty="0">
                <a:latin typeface="Arial"/>
                <a:cs typeface="Arial"/>
              </a:rPr>
              <a:t>have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160" dirty="0">
                <a:latin typeface="Arial"/>
                <a:cs typeface="Arial"/>
              </a:rPr>
              <a:t>sex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with</a:t>
            </a:r>
            <a:r>
              <a:rPr sz="2000" spc="-95" dirty="0">
                <a:latin typeface="Arial"/>
                <a:cs typeface="Arial"/>
              </a:rPr>
              <a:t> men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35" dirty="0">
                <a:latin typeface="Arial"/>
                <a:cs typeface="Arial"/>
              </a:rPr>
              <a:t>in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the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35" dirty="0">
                <a:latin typeface="Arial"/>
                <a:cs typeface="Arial"/>
              </a:rPr>
              <a:t>UK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</a:pPr>
            <a:r>
              <a:rPr sz="2000" b="1" spc="-185" dirty="0">
                <a:latin typeface="Arial"/>
                <a:cs typeface="Arial"/>
              </a:rPr>
              <a:t>Background:</a:t>
            </a:r>
            <a:r>
              <a:rPr sz="2000" b="1" spc="-95" dirty="0">
                <a:latin typeface="Arial"/>
                <a:cs typeface="Arial"/>
              </a:rPr>
              <a:t> </a:t>
            </a:r>
            <a:r>
              <a:rPr sz="2000" spc="-150" dirty="0">
                <a:latin typeface="Arial"/>
                <a:cs typeface="Arial"/>
              </a:rPr>
              <a:t>Research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35" dirty="0">
                <a:latin typeface="Arial"/>
                <a:cs typeface="Arial"/>
              </a:rPr>
              <a:t>in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the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250" dirty="0">
                <a:latin typeface="Arial"/>
                <a:cs typeface="Arial"/>
              </a:rPr>
              <a:t>UK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155" dirty="0">
                <a:latin typeface="Arial"/>
                <a:cs typeface="Arial"/>
              </a:rPr>
              <a:t>has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55" dirty="0">
                <a:latin typeface="Arial"/>
                <a:cs typeface="Arial"/>
              </a:rPr>
              <a:t>found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that </a:t>
            </a:r>
            <a:r>
              <a:rPr sz="2000" spc="-125" dirty="0">
                <a:latin typeface="Arial"/>
                <a:cs typeface="Arial"/>
              </a:rPr>
              <a:t>samples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from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community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120" dirty="0">
                <a:latin typeface="Arial"/>
                <a:cs typeface="Arial"/>
              </a:rPr>
              <a:t>venues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105" dirty="0">
                <a:latin typeface="Arial"/>
                <a:cs typeface="Arial"/>
              </a:rPr>
              <a:t>and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clinics </a:t>
            </a:r>
            <a:r>
              <a:rPr sz="2000" spc="-65" dirty="0">
                <a:latin typeface="Arial"/>
                <a:cs typeface="Arial"/>
              </a:rPr>
              <a:t>overestimated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120" dirty="0">
                <a:latin typeface="Arial"/>
                <a:cs typeface="Arial"/>
              </a:rPr>
              <a:t>sexual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risk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110" dirty="0">
                <a:latin typeface="Arial"/>
                <a:cs typeface="Arial"/>
              </a:rPr>
              <a:t>among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55" dirty="0">
                <a:latin typeface="Arial"/>
                <a:cs typeface="Arial"/>
              </a:rPr>
              <a:t>all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125" dirty="0">
                <a:latin typeface="Arial"/>
                <a:cs typeface="Arial"/>
              </a:rPr>
              <a:t>MSM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55" dirty="0">
                <a:latin typeface="Arial"/>
                <a:cs typeface="Arial"/>
              </a:rPr>
              <a:t>compared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55" dirty="0">
                <a:latin typeface="Arial"/>
                <a:cs typeface="Arial"/>
              </a:rPr>
              <a:t>population-</a:t>
            </a:r>
            <a:r>
              <a:rPr sz="2000" spc="-135" dirty="0">
                <a:latin typeface="Arial"/>
                <a:cs typeface="Arial"/>
              </a:rPr>
              <a:t>based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114" dirty="0">
                <a:latin typeface="Arial"/>
                <a:cs typeface="Arial"/>
              </a:rPr>
              <a:t>samples.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110" dirty="0">
                <a:latin typeface="Arial"/>
                <a:cs typeface="Arial"/>
              </a:rPr>
              <a:t>There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114" dirty="0">
                <a:latin typeface="Arial"/>
                <a:cs typeface="Arial"/>
              </a:rPr>
              <a:t>is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little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data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on </a:t>
            </a:r>
            <a:r>
              <a:rPr sz="2000" spc="-120" dirty="0">
                <a:latin typeface="Arial"/>
                <a:cs typeface="Arial"/>
              </a:rPr>
              <a:t>sexual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risk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110" dirty="0">
                <a:latin typeface="Arial"/>
                <a:cs typeface="Arial"/>
              </a:rPr>
              <a:t>among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125" dirty="0">
                <a:latin typeface="Arial"/>
                <a:cs typeface="Arial"/>
              </a:rPr>
              <a:t>MSM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35" dirty="0">
                <a:latin typeface="Arial"/>
                <a:cs typeface="Arial"/>
              </a:rPr>
              <a:t>in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the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250" dirty="0">
                <a:latin typeface="Arial"/>
                <a:cs typeface="Arial"/>
              </a:rPr>
              <a:t>UK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from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population- </a:t>
            </a:r>
            <a:r>
              <a:rPr sz="2000" spc="-135" dirty="0">
                <a:latin typeface="Arial"/>
                <a:cs typeface="Arial"/>
              </a:rPr>
              <a:t>based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120" dirty="0">
                <a:latin typeface="Arial"/>
                <a:cs typeface="Arial"/>
              </a:rPr>
              <a:t>surveys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105" dirty="0">
                <a:latin typeface="Arial"/>
                <a:cs typeface="Arial"/>
              </a:rPr>
              <a:t>and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75" dirty="0">
                <a:latin typeface="Arial"/>
                <a:cs typeface="Arial"/>
              </a:rPr>
              <a:t>no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data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75" dirty="0">
                <a:latin typeface="Arial"/>
                <a:cs typeface="Arial"/>
              </a:rPr>
              <a:t>on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45" dirty="0">
                <a:latin typeface="Arial"/>
                <a:cs typeface="Arial"/>
              </a:rPr>
              <a:t>temporal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trends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in </a:t>
            </a:r>
            <a:r>
              <a:rPr sz="2000" spc="-120" dirty="0">
                <a:latin typeface="Arial"/>
                <a:cs typeface="Arial"/>
              </a:rPr>
              <a:t>sexual</a:t>
            </a:r>
            <a:r>
              <a:rPr sz="2000" spc="-70" dirty="0">
                <a:latin typeface="Arial"/>
                <a:cs typeface="Arial"/>
              </a:rPr>
              <a:t> risk.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130" dirty="0">
                <a:latin typeface="Arial"/>
                <a:cs typeface="Arial"/>
              </a:rPr>
              <a:t>We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100" dirty="0">
                <a:latin typeface="Arial"/>
                <a:cs typeface="Arial"/>
              </a:rPr>
              <a:t>examined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55" dirty="0">
                <a:latin typeface="Arial"/>
                <a:cs typeface="Arial"/>
              </a:rPr>
              <a:t>nationally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representative </a:t>
            </a:r>
            <a:r>
              <a:rPr sz="2000" spc="-65" dirty="0">
                <a:latin typeface="Arial"/>
                <a:cs typeface="Arial"/>
              </a:rPr>
              <a:t>data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75" dirty="0">
                <a:latin typeface="Arial"/>
                <a:cs typeface="Arial"/>
              </a:rPr>
              <a:t>on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125" dirty="0">
                <a:latin typeface="Arial"/>
                <a:cs typeface="Arial"/>
              </a:rPr>
              <a:t>MSM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determine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if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90" dirty="0">
                <a:latin typeface="Arial"/>
                <a:cs typeface="Arial"/>
              </a:rPr>
              <a:t>behaviors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changed </a:t>
            </a:r>
            <a:r>
              <a:rPr sz="2000" spc="-55" dirty="0">
                <a:latin typeface="Arial"/>
                <a:cs typeface="Arial"/>
              </a:rPr>
              <a:t>recently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45" dirty="0">
                <a:latin typeface="Arial"/>
                <a:cs typeface="Arial"/>
              </a:rPr>
              <a:t>while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90" dirty="0">
                <a:latin typeface="Arial"/>
                <a:cs typeface="Arial"/>
              </a:rPr>
              <a:t>syphilis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100" dirty="0">
                <a:latin typeface="Arial"/>
                <a:cs typeface="Arial"/>
              </a:rPr>
              <a:t>increased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110" dirty="0">
                <a:latin typeface="Arial"/>
                <a:cs typeface="Arial"/>
              </a:rPr>
              <a:t>among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MSM.</a:t>
            </a:r>
            <a:endParaRPr sz="20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1751572" y="6354064"/>
            <a:ext cx="19685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25" dirty="0">
                <a:solidFill>
                  <a:srgbClr val="595959"/>
                </a:solidFill>
                <a:latin typeface="Arial"/>
                <a:cs typeface="Arial"/>
              </a:rPr>
              <a:t>16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5" dirty="0"/>
              <a:t>Writing</a:t>
            </a:r>
            <a:r>
              <a:rPr spc="-215" dirty="0"/>
              <a:t> </a:t>
            </a:r>
            <a:r>
              <a:rPr spc="-80" dirty="0"/>
              <a:t>the</a:t>
            </a:r>
            <a:r>
              <a:rPr spc="-210" dirty="0"/>
              <a:t> </a:t>
            </a:r>
            <a:r>
              <a:rPr spc="-55" dirty="0"/>
              <a:t>Method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6725" y="1627123"/>
            <a:ext cx="10022840" cy="4090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00"/>
              </a:spcBef>
              <a:buClr>
                <a:srgbClr val="586D77"/>
              </a:buClr>
              <a:buSzPct val="75000"/>
              <a:buChar char="●"/>
              <a:tabLst>
                <a:tab pos="469265" algn="l"/>
                <a:tab pos="3420110" algn="l"/>
              </a:tabLst>
            </a:pPr>
            <a:r>
              <a:rPr sz="2400" spc="-25" dirty="0">
                <a:latin typeface="Arial"/>
                <a:cs typeface="Arial"/>
              </a:rPr>
              <a:t>Write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in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the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order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that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85" dirty="0">
                <a:latin typeface="Arial"/>
                <a:cs typeface="Arial"/>
              </a:rPr>
              <a:t>sequentially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follows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what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175" dirty="0">
                <a:latin typeface="Arial"/>
                <a:cs typeface="Arial"/>
              </a:rPr>
              <a:t>was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done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60"/>
              </a:spcBef>
              <a:buClr>
                <a:srgbClr val="586D77"/>
              </a:buClr>
              <a:buFont typeface="Arial"/>
              <a:buChar char="●"/>
            </a:pPr>
            <a:endParaRPr sz="2400">
              <a:latin typeface="Arial"/>
              <a:cs typeface="Arial"/>
            </a:endParaRPr>
          </a:p>
          <a:p>
            <a:pPr marL="537845" indent="-525145">
              <a:lnSpc>
                <a:spcPct val="100000"/>
              </a:lnSpc>
              <a:buClr>
                <a:srgbClr val="586D77"/>
              </a:buClr>
              <a:buSzPct val="75000"/>
              <a:buChar char="●"/>
              <a:tabLst>
                <a:tab pos="537845" algn="l"/>
              </a:tabLst>
            </a:pPr>
            <a:r>
              <a:rPr sz="2400" spc="-90" dirty="0">
                <a:latin typeface="Arial"/>
                <a:cs typeface="Arial"/>
              </a:rPr>
              <a:t>Analytic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135" dirty="0">
                <a:latin typeface="Arial"/>
                <a:cs typeface="Arial"/>
              </a:rPr>
              <a:t>sample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or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participants</a:t>
            </a:r>
            <a:endParaRPr sz="2400">
              <a:latin typeface="Arial"/>
              <a:cs typeface="Arial"/>
            </a:endParaRPr>
          </a:p>
          <a:p>
            <a:pPr marL="1078865" lvl="1" indent="-423545">
              <a:lnSpc>
                <a:spcPct val="100000"/>
              </a:lnSpc>
              <a:spcBef>
                <a:spcPts val="425"/>
              </a:spcBef>
              <a:buClr>
                <a:srgbClr val="595959"/>
              </a:buClr>
              <a:buSzPct val="70000"/>
              <a:buChar char="○"/>
              <a:tabLst>
                <a:tab pos="1078865" algn="l"/>
              </a:tabLst>
            </a:pPr>
            <a:r>
              <a:rPr sz="2000" spc="-200" dirty="0">
                <a:latin typeface="Arial"/>
                <a:cs typeface="Arial"/>
              </a:rPr>
              <a:t>Be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85" dirty="0">
                <a:latin typeface="Arial"/>
                <a:cs typeface="Arial"/>
              </a:rPr>
              <a:t>specific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who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145" dirty="0">
                <a:latin typeface="Arial"/>
                <a:cs typeface="Arial"/>
              </a:rPr>
              <a:t>was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75" dirty="0">
                <a:latin typeface="Arial"/>
                <a:cs typeface="Arial"/>
              </a:rPr>
              <a:t>included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35" dirty="0">
                <a:latin typeface="Arial"/>
                <a:cs typeface="Arial"/>
              </a:rPr>
              <a:t>in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the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study</a:t>
            </a:r>
            <a:endParaRPr sz="2000">
              <a:latin typeface="Arial"/>
              <a:cs typeface="Arial"/>
            </a:endParaRPr>
          </a:p>
          <a:p>
            <a:pPr marL="1078865" lvl="1" indent="-423545">
              <a:lnSpc>
                <a:spcPct val="100000"/>
              </a:lnSpc>
              <a:spcBef>
                <a:spcPts val="405"/>
              </a:spcBef>
              <a:buClr>
                <a:srgbClr val="595959"/>
              </a:buClr>
              <a:buSzPct val="70000"/>
              <a:buChar char="○"/>
              <a:tabLst>
                <a:tab pos="1078865" algn="l"/>
              </a:tabLst>
            </a:pPr>
            <a:r>
              <a:rPr sz="2000" spc="-80" dirty="0">
                <a:latin typeface="Arial"/>
                <a:cs typeface="Arial"/>
              </a:rPr>
              <a:t>Include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35" dirty="0">
                <a:latin typeface="Arial"/>
                <a:cs typeface="Arial"/>
              </a:rPr>
              <a:t>eligibility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35" dirty="0">
                <a:latin typeface="Arial"/>
                <a:cs typeface="Arial"/>
              </a:rPr>
              <a:t>criteria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105" dirty="0">
                <a:latin typeface="Arial"/>
                <a:cs typeface="Arial"/>
              </a:rPr>
              <a:t>and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how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45" dirty="0">
                <a:latin typeface="Arial"/>
                <a:cs typeface="Arial"/>
              </a:rPr>
              <a:t>they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were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45" dirty="0">
                <a:latin typeface="Arial"/>
                <a:cs typeface="Arial"/>
              </a:rPr>
              <a:t>recruited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or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data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source</a:t>
            </a:r>
            <a:endParaRPr sz="2000">
              <a:latin typeface="Arial"/>
              <a:cs typeface="Arial"/>
            </a:endParaRPr>
          </a:p>
          <a:p>
            <a:pPr marL="1078865" lvl="1" indent="-423545">
              <a:lnSpc>
                <a:spcPct val="100000"/>
              </a:lnSpc>
              <a:spcBef>
                <a:spcPts val="290"/>
              </a:spcBef>
              <a:buClr>
                <a:srgbClr val="595959"/>
              </a:buClr>
              <a:buSzPct val="70000"/>
              <a:buChar char="○"/>
              <a:tabLst>
                <a:tab pos="1078865" algn="l"/>
              </a:tabLst>
            </a:pPr>
            <a:r>
              <a:rPr sz="2000" spc="-105" dirty="0">
                <a:latin typeface="Arial"/>
                <a:cs typeface="Arial"/>
              </a:rPr>
              <a:t>Relevant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95" dirty="0">
                <a:latin typeface="Arial"/>
                <a:cs typeface="Arial"/>
              </a:rPr>
              <a:t>sociodemographic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details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90" dirty="0">
                <a:latin typeface="Arial"/>
                <a:cs typeface="Arial"/>
              </a:rPr>
              <a:t>(e.g.,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90" dirty="0">
                <a:latin typeface="Arial"/>
                <a:cs typeface="Arial"/>
              </a:rPr>
              <a:t>gender,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35" dirty="0">
                <a:latin typeface="Arial"/>
                <a:cs typeface="Arial"/>
              </a:rPr>
              <a:t>martial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status)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705"/>
              </a:spcBef>
              <a:buClr>
                <a:srgbClr val="595959"/>
              </a:buClr>
              <a:buFont typeface="Arial"/>
              <a:buChar char="○"/>
            </a:pPr>
            <a:endParaRPr sz="200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buClr>
                <a:srgbClr val="586D77"/>
              </a:buClr>
              <a:buSzPct val="75000"/>
              <a:buChar char="●"/>
              <a:tabLst>
                <a:tab pos="469265" algn="l"/>
              </a:tabLst>
            </a:pPr>
            <a:r>
              <a:rPr sz="2400" spc="-90" dirty="0">
                <a:latin typeface="Arial"/>
                <a:cs typeface="Arial"/>
              </a:rPr>
              <a:t>Analytical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approach</a:t>
            </a:r>
            <a:endParaRPr sz="2400">
              <a:latin typeface="Arial"/>
              <a:cs typeface="Arial"/>
            </a:endParaRPr>
          </a:p>
          <a:p>
            <a:pPr marL="1078865" lvl="1" indent="-423545">
              <a:lnSpc>
                <a:spcPct val="100000"/>
              </a:lnSpc>
              <a:spcBef>
                <a:spcPts val="425"/>
              </a:spcBef>
              <a:buClr>
                <a:srgbClr val="595959"/>
              </a:buClr>
              <a:buSzPct val="70000"/>
              <a:buChar char="○"/>
              <a:tabLst>
                <a:tab pos="1078865" algn="l"/>
              </a:tabLst>
            </a:pPr>
            <a:r>
              <a:rPr sz="2000" spc="-110" dirty="0">
                <a:latin typeface="Arial"/>
                <a:cs typeface="Arial"/>
              </a:rPr>
              <a:t>Data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obtained,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collected,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105" dirty="0">
                <a:latin typeface="Arial"/>
                <a:cs typeface="Arial"/>
              </a:rPr>
              <a:t>and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analyzed</a:t>
            </a:r>
            <a:endParaRPr sz="2000">
              <a:latin typeface="Arial"/>
              <a:cs typeface="Arial"/>
            </a:endParaRPr>
          </a:p>
          <a:p>
            <a:pPr marL="1078865" lvl="1" indent="-423545">
              <a:lnSpc>
                <a:spcPct val="100000"/>
              </a:lnSpc>
              <a:spcBef>
                <a:spcPts val="290"/>
              </a:spcBef>
              <a:buClr>
                <a:srgbClr val="595959"/>
              </a:buClr>
              <a:buSzPct val="70000"/>
              <a:buChar char="○"/>
              <a:tabLst>
                <a:tab pos="1078865" algn="l"/>
              </a:tabLst>
            </a:pPr>
            <a:r>
              <a:rPr sz="2000" spc="-80" dirty="0">
                <a:latin typeface="Arial"/>
                <a:cs typeface="Arial"/>
              </a:rPr>
              <a:t>Include </a:t>
            </a:r>
            <a:r>
              <a:rPr sz="2000" spc="-50" dirty="0">
                <a:latin typeface="Arial"/>
                <a:cs typeface="Arial"/>
              </a:rPr>
              <a:t>statistical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114" dirty="0">
                <a:latin typeface="Arial"/>
                <a:cs typeface="Arial"/>
              </a:rPr>
              <a:t>measures,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85" dirty="0">
                <a:latin typeface="Arial"/>
                <a:cs typeface="Arial"/>
              </a:rPr>
              <a:t>outcomes,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105" dirty="0">
                <a:latin typeface="Arial"/>
                <a:cs typeface="Arial"/>
              </a:rPr>
              <a:t>and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statical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tests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data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35" dirty="0">
                <a:latin typeface="Arial"/>
                <a:cs typeface="Arial"/>
              </a:rPr>
              <a:t>quantitative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45" dirty="0">
                <a:latin typeface="Arial"/>
                <a:cs typeface="Arial"/>
              </a:rPr>
              <a:t>analysis</a:t>
            </a:r>
            <a:endParaRPr sz="2000">
              <a:latin typeface="Arial"/>
              <a:cs typeface="Arial"/>
            </a:endParaRPr>
          </a:p>
          <a:p>
            <a:pPr marL="1078865" lvl="1" indent="-423545">
              <a:lnSpc>
                <a:spcPct val="100000"/>
              </a:lnSpc>
              <a:spcBef>
                <a:spcPts val="405"/>
              </a:spcBef>
              <a:buClr>
                <a:srgbClr val="595959"/>
              </a:buClr>
              <a:buSzPct val="70000"/>
              <a:buChar char="○"/>
              <a:tabLst>
                <a:tab pos="1078865" algn="l"/>
              </a:tabLst>
            </a:pPr>
            <a:r>
              <a:rPr sz="2000" spc="-80" dirty="0">
                <a:latin typeface="Arial"/>
                <a:cs typeface="Arial"/>
              </a:rPr>
              <a:t>Include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80" dirty="0">
                <a:latin typeface="Arial"/>
                <a:cs typeface="Arial"/>
              </a:rPr>
              <a:t>coding/synthesis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95" dirty="0">
                <a:latin typeface="Arial"/>
                <a:cs typeface="Arial"/>
              </a:rPr>
              <a:t>approach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45" dirty="0">
                <a:latin typeface="Arial"/>
                <a:cs typeface="Arial"/>
              </a:rPr>
              <a:t>qualitative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studies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51572" y="6354064"/>
            <a:ext cx="19685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25" dirty="0">
                <a:solidFill>
                  <a:srgbClr val="595959"/>
                </a:solidFill>
                <a:latin typeface="Arial"/>
                <a:cs typeface="Arial"/>
              </a:rPr>
              <a:t>17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1925">
              <a:lnSpc>
                <a:spcPct val="100000"/>
              </a:lnSpc>
              <a:spcBef>
                <a:spcPts val="100"/>
              </a:spcBef>
            </a:pPr>
            <a:r>
              <a:rPr spc="-185" dirty="0"/>
              <a:t>Which</a:t>
            </a:r>
            <a:r>
              <a:rPr spc="-204" dirty="0"/>
              <a:t> </a:t>
            </a:r>
            <a:r>
              <a:rPr spc="-229" dirty="0"/>
              <a:t>example</a:t>
            </a:r>
            <a:r>
              <a:rPr spc="-200" dirty="0"/>
              <a:t> </a:t>
            </a:r>
            <a:r>
              <a:rPr spc="-240" dirty="0"/>
              <a:t>is</a:t>
            </a:r>
            <a:r>
              <a:rPr spc="-200" dirty="0"/>
              <a:t> </a:t>
            </a:r>
            <a:r>
              <a:rPr spc="-140" dirty="0"/>
              <a:t>stronger?</a:t>
            </a:r>
          </a:p>
        </p:txBody>
      </p:sp>
      <p:sp>
        <p:nvSpPr>
          <p:cNvPr id="3" name="object 3"/>
          <p:cNvSpPr/>
          <p:nvPr/>
        </p:nvSpPr>
        <p:spPr>
          <a:xfrm>
            <a:off x="1078049" y="5181600"/>
            <a:ext cx="4041775" cy="1425575"/>
          </a:xfrm>
          <a:custGeom>
            <a:avLst/>
            <a:gdLst/>
            <a:ahLst/>
            <a:cxnLst/>
            <a:rect l="l" t="t" r="r" b="b"/>
            <a:pathLst>
              <a:path w="4041775" h="1425575">
                <a:moveTo>
                  <a:pt x="0" y="237586"/>
                </a:moveTo>
                <a:lnTo>
                  <a:pt x="4826" y="189704"/>
                </a:lnTo>
                <a:lnTo>
                  <a:pt x="18670" y="145106"/>
                </a:lnTo>
                <a:lnTo>
                  <a:pt x="40576" y="104749"/>
                </a:lnTo>
                <a:lnTo>
                  <a:pt x="69587" y="69587"/>
                </a:lnTo>
                <a:lnTo>
                  <a:pt x="104749" y="40576"/>
                </a:lnTo>
                <a:lnTo>
                  <a:pt x="145106" y="18670"/>
                </a:lnTo>
                <a:lnTo>
                  <a:pt x="189704" y="4826"/>
                </a:lnTo>
                <a:lnTo>
                  <a:pt x="237586" y="0"/>
                </a:lnTo>
                <a:lnTo>
                  <a:pt x="3803802" y="0"/>
                </a:lnTo>
                <a:lnTo>
                  <a:pt x="3851683" y="4826"/>
                </a:lnTo>
                <a:lnTo>
                  <a:pt x="3896281" y="18670"/>
                </a:lnTo>
                <a:lnTo>
                  <a:pt x="3936638" y="40576"/>
                </a:lnTo>
                <a:lnTo>
                  <a:pt x="3971800" y="69587"/>
                </a:lnTo>
                <a:lnTo>
                  <a:pt x="4000812" y="104749"/>
                </a:lnTo>
                <a:lnTo>
                  <a:pt x="4022717" y="145106"/>
                </a:lnTo>
                <a:lnTo>
                  <a:pt x="4036561" y="189704"/>
                </a:lnTo>
                <a:lnTo>
                  <a:pt x="4041388" y="237586"/>
                </a:lnTo>
                <a:lnTo>
                  <a:pt x="4041388" y="1187892"/>
                </a:lnTo>
                <a:lnTo>
                  <a:pt x="4036561" y="1235773"/>
                </a:lnTo>
                <a:lnTo>
                  <a:pt x="4022717" y="1280371"/>
                </a:lnTo>
                <a:lnTo>
                  <a:pt x="4000812" y="1320728"/>
                </a:lnTo>
                <a:lnTo>
                  <a:pt x="3971800" y="1355890"/>
                </a:lnTo>
                <a:lnTo>
                  <a:pt x="3936638" y="1384902"/>
                </a:lnTo>
                <a:lnTo>
                  <a:pt x="3896281" y="1406807"/>
                </a:lnTo>
                <a:lnTo>
                  <a:pt x="3851683" y="1420651"/>
                </a:lnTo>
                <a:lnTo>
                  <a:pt x="3803802" y="1425478"/>
                </a:lnTo>
                <a:lnTo>
                  <a:pt x="237586" y="1425478"/>
                </a:lnTo>
                <a:lnTo>
                  <a:pt x="189704" y="1420651"/>
                </a:lnTo>
                <a:lnTo>
                  <a:pt x="145106" y="1406807"/>
                </a:lnTo>
                <a:lnTo>
                  <a:pt x="104749" y="1384902"/>
                </a:lnTo>
                <a:lnTo>
                  <a:pt x="69587" y="1355890"/>
                </a:lnTo>
                <a:lnTo>
                  <a:pt x="40576" y="1320728"/>
                </a:lnTo>
                <a:lnTo>
                  <a:pt x="18670" y="1280371"/>
                </a:lnTo>
                <a:lnTo>
                  <a:pt x="4826" y="1235773"/>
                </a:lnTo>
                <a:lnTo>
                  <a:pt x="0" y="1187892"/>
                </a:lnTo>
                <a:lnTo>
                  <a:pt x="0" y="237586"/>
                </a:lnTo>
                <a:close/>
              </a:path>
            </a:pathLst>
          </a:custGeom>
          <a:ln w="6350">
            <a:solidFill>
              <a:srgbClr val="7030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26374" y="5270500"/>
            <a:ext cx="3691890" cy="1247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10"/>
              </a:lnSpc>
              <a:spcBef>
                <a:spcPts val="100"/>
              </a:spcBef>
            </a:pPr>
            <a:r>
              <a:rPr sz="16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Missing</a:t>
            </a:r>
            <a:endParaRPr sz="1600">
              <a:latin typeface="Arial"/>
              <a:cs typeface="Arial"/>
            </a:endParaRPr>
          </a:p>
          <a:p>
            <a:pPr marL="187325" indent="-174625">
              <a:lnSpc>
                <a:spcPts val="1910"/>
              </a:lnSpc>
              <a:buChar char="•"/>
              <a:tabLst>
                <a:tab pos="187325" algn="l"/>
              </a:tabLst>
            </a:pPr>
            <a:r>
              <a:rPr sz="1600" spc="-35" dirty="0">
                <a:latin typeface="Arial"/>
                <a:cs typeface="Arial"/>
              </a:rPr>
              <a:t>Date/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time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frame</a:t>
            </a:r>
            <a:endParaRPr sz="1600">
              <a:latin typeface="Arial"/>
              <a:cs typeface="Arial"/>
            </a:endParaRPr>
          </a:p>
          <a:p>
            <a:pPr marL="187325" indent="-174625">
              <a:lnSpc>
                <a:spcPct val="100000"/>
              </a:lnSpc>
              <a:buChar char="•"/>
              <a:tabLst>
                <a:tab pos="187325" algn="l"/>
              </a:tabLst>
            </a:pPr>
            <a:r>
              <a:rPr sz="1600" spc="-95" dirty="0">
                <a:latin typeface="Arial"/>
                <a:cs typeface="Arial"/>
              </a:rPr>
              <a:t>Geographic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location</a:t>
            </a:r>
            <a:endParaRPr sz="1600">
              <a:latin typeface="Arial"/>
              <a:cs typeface="Arial"/>
            </a:endParaRPr>
          </a:p>
          <a:p>
            <a:pPr marL="187325" indent="-174625">
              <a:lnSpc>
                <a:spcPts val="1910"/>
              </a:lnSpc>
              <a:spcBef>
                <a:spcPts val="70"/>
              </a:spcBef>
              <a:buChar char="•"/>
              <a:tabLst>
                <a:tab pos="187325" algn="l"/>
              </a:tabLst>
            </a:pPr>
            <a:r>
              <a:rPr sz="1600" spc="-114" dirty="0">
                <a:latin typeface="Arial"/>
                <a:cs typeface="Arial"/>
              </a:rPr>
              <a:t>Sample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description</a:t>
            </a:r>
            <a:endParaRPr sz="1600">
              <a:latin typeface="Arial"/>
              <a:cs typeface="Arial"/>
            </a:endParaRPr>
          </a:p>
          <a:p>
            <a:pPr marL="187325" indent="-174625">
              <a:lnSpc>
                <a:spcPts val="1910"/>
              </a:lnSpc>
              <a:buChar char="•"/>
              <a:tabLst>
                <a:tab pos="187325" algn="l"/>
              </a:tabLst>
            </a:pPr>
            <a:r>
              <a:rPr sz="1600" spc="-65" dirty="0">
                <a:latin typeface="Arial"/>
                <a:cs typeface="Arial"/>
              </a:rPr>
              <a:t>Description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of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the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statistical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110" dirty="0">
                <a:latin typeface="Arial"/>
                <a:cs typeface="Arial"/>
              </a:rPr>
              <a:t>analyses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45" dirty="0">
                <a:latin typeface="Arial"/>
                <a:cs typeface="Arial"/>
              </a:rPr>
              <a:t>used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346960" y="4352544"/>
            <a:ext cx="646430" cy="902335"/>
            <a:chOff x="2346960" y="4352544"/>
            <a:chExt cx="646430" cy="90233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46960" y="4352544"/>
              <a:ext cx="646176" cy="90220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503552" y="4485481"/>
              <a:ext cx="448309" cy="706755"/>
            </a:xfrm>
            <a:custGeom>
              <a:avLst/>
              <a:gdLst/>
              <a:ahLst/>
              <a:cxnLst/>
              <a:rect l="l" t="t" r="r" b="b"/>
              <a:pathLst>
                <a:path w="448310" h="706754">
                  <a:moveTo>
                    <a:pt x="76461" y="87069"/>
                  </a:moveTo>
                  <a:lnTo>
                    <a:pt x="44089" y="107161"/>
                  </a:lnTo>
                  <a:lnTo>
                    <a:pt x="415869" y="706164"/>
                  </a:lnTo>
                  <a:lnTo>
                    <a:pt x="448240" y="686073"/>
                  </a:lnTo>
                  <a:lnTo>
                    <a:pt x="76461" y="87069"/>
                  </a:lnTo>
                  <a:close/>
                </a:path>
                <a:path w="448310" h="706754">
                  <a:moveTo>
                    <a:pt x="0" y="0"/>
                  </a:moveTo>
                  <a:lnTo>
                    <a:pt x="11718" y="127252"/>
                  </a:lnTo>
                  <a:lnTo>
                    <a:pt x="44089" y="107161"/>
                  </a:lnTo>
                  <a:lnTo>
                    <a:pt x="34043" y="90975"/>
                  </a:lnTo>
                  <a:lnTo>
                    <a:pt x="66414" y="70882"/>
                  </a:lnTo>
                  <a:lnTo>
                    <a:pt x="102540" y="70882"/>
                  </a:lnTo>
                  <a:lnTo>
                    <a:pt x="108832" y="66977"/>
                  </a:lnTo>
                  <a:lnTo>
                    <a:pt x="0" y="0"/>
                  </a:lnTo>
                  <a:close/>
                </a:path>
                <a:path w="448310" h="706754">
                  <a:moveTo>
                    <a:pt x="66414" y="70882"/>
                  </a:moveTo>
                  <a:lnTo>
                    <a:pt x="34043" y="90975"/>
                  </a:lnTo>
                  <a:lnTo>
                    <a:pt x="44089" y="107161"/>
                  </a:lnTo>
                  <a:lnTo>
                    <a:pt x="76461" y="87069"/>
                  </a:lnTo>
                  <a:lnTo>
                    <a:pt x="66414" y="70882"/>
                  </a:lnTo>
                  <a:close/>
                </a:path>
                <a:path w="448310" h="706754">
                  <a:moveTo>
                    <a:pt x="102540" y="70882"/>
                  </a:moveTo>
                  <a:lnTo>
                    <a:pt x="66414" y="70882"/>
                  </a:lnTo>
                  <a:lnTo>
                    <a:pt x="76461" y="87069"/>
                  </a:lnTo>
                  <a:lnTo>
                    <a:pt x="102540" y="70882"/>
                  </a:lnTo>
                  <a:close/>
                </a:path>
              </a:pathLst>
            </a:custGeom>
            <a:solidFill>
              <a:srgbClr val="4285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590511" y="1430616"/>
            <a:ext cx="545465" cy="532130"/>
            <a:chOff x="590511" y="1430616"/>
            <a:chExt cx="545465" cy="532130"/>
          </a:xfrm>
        </p:grpSpPr>
        <p:sp>
          <p:nvSpPr>
            <p:cNvPr id="9" name="object 9"/>
            <p:cNvSpPr/>
            <p:nvPr/>
          </p:nvSpPr>
          <p:spPr>
            <a:xfrm>
              <a:off x="603211" y="1443316"/>
              <a:ext cx="520065" cy="506730"/>
            </a:xfrm>
            <a:custGeom>
              <a:avLst/>
              <a:gdLst/>
              <a:ahLst/>
              <a:cxnLst/>
              <a:rect l="l" t="t" r="r" b="b"/>
              <a:pathLst>
                <a:path w="520065" h="506730">
                  <a:moveTo>
                    <a:pt x="259747" y="0"/>
                  </a:moveTo>
                  <a:lnTo>
                    <a:pt x="213057" y="4080"/>
                  </a:lnTo>
                  <a:lnTo>
                    <a:pt x="169113" y="15844"/>
                  </a:lnTo>
                  <a:lnTo>
                    <a:pt x="128647" y="34576"/>
                  </a:lnTo>
                  <a:lnTo>
                    <a:pt x="92395" y="59562"/>
                  </a:lnTo>
                  <a:lnTo>
                    <a:pt x="61089" y="90085"/>
                  </a:lnTo>
                  <a:lnTo>
                    <a:pt x="35463" y="125431"/>
                  </a:lnTo>
                  <a:lnTo>
                    <a:pt x="16250" y="164885"/>
                  </a:lnTo>
                  <a:lnTo>
                    <a:pt x="4184" y="207730"/>
                  </a:lnTo>
                  <a:lnTo>
                    <a:pt x="0" y="253253"/>
                  </a:lnTo>
                  <a:lnTo>
                    <a:pt x="4184" y="298775"/>
                  </a:lnTo>
                  <a:lnTo>
                    <a:pt x="16250" y="341621"/>
                  </a:lnTo>
                  <a:lnTo>
                    <a:pt x="35463" y="381074"/>
                  </a:lnTo>
                  <a:lnTo>
                    <a:pt x="61089" y="416420"/>
                  </a:lnTo>
                  <a:lnTo>
                    <a:pt x="92395" y="446944"/>
                  </a:lnTo>
                  <a:lnTo>
                    <a:pt x="128647" y="471929"/>
                  </a:lnTo>
                  <a:lnTo>
                    <a:pt x="169113" y="490662"/>
                  </a:lnTo>
                  <a:lnTo>
                    <a:pt x="213057" y="502426"/>
                  </a:lnTo>
                  <a:lnTo>
                    <a:pt x="259747" y="506506"/>
                  </a:lnTo>
                  <a:lnTo>
                    <a:pt x="306437" y="502426"/>
                  </a:lnTo>
                  <a:lnTo>
                    <a:pt x="350381" y="490662"/>
                  </a:lnTo>
                  <a:lnTo>
                    <a:pt x="390846" y="471929"/>
                  </a:lnTo>
                  <a:lnTo>
                    <a:pt x="427099" y="446944"/>
                  </a:lnTo>
                  <a:lnTo>
                    <a:pt x="458405" y="416420"/>
                  </a:lnTo>
                  <a:lnTo>
                    <a:pt x="484031" y="381074"/>
                  </a:lnTo>
                  <a:lnTo>
                    <a:pt x="503244" y="341621"/>
                  </a:lnTo>
                  <a:lnTo>
                    <a:pt x="515310" y="298775"/>
                  </a:lnTo>
                  <a:lnTo>
                    <a:pt x="519494" y="253253"/>
                  </a:lnTo>
                  <a:lnTo>
                    <a:pt x="515310" y="207730"/>
                  </a:lnTo>
                  <a:lnTo>
                    <a:pt x="503244" y="164885"/>
                  </a:lnTo>
                  <a:lnTo>
                    <a:pt x="484031" y="125431"/>
                  </a:lnTo>
                  <a:lnTo>
                    <a:pt x="458405" y="90085"/>
                  </a:lnTo>
                  <a:lnTo>
                    <a:pt x="427099" y="59562"/>
                  </a:lnTo>
                  <a:lnTo>
                    <a:pt x="390846" y="34576"/>
                  </a:lnTo>
                  <a:lnTo>
                    <a:pt x="350381" y="15844"/>
                  </a:lnTo>
                  <a:lnTo>
                    <a:pt x="306437" y="4080"/>
                  </a:lnTo>
                  <a:lnTo>
                    <a:pt x="259747" y="0"/>
                  </a:lnTo>
                  <a:close/>
                </a:path>
              </a:pathLst>
            </a:custGeom>
            <a:solidFill>
              <a:srgbClr val="B3CE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03211" y="1443316"/>
              <a:ext cx="520065" cy="506730"/>
            </a:xfrm>
            <a:custGeom>
              <a:avLst/>
              <a:gdLst/>
              <a:ahLst/>
              <a:cxnLst/>
              <a:rect l="l" t="t" r="r" b="b"/>
              <a:pathLst>
                <a:path w="520065" h="506730">
                  <a:moveTo>
                    <a:pt x="0" y="253253"/>
                  </a:moveTo>
                  <a:lnTo>
                    <a:pt x="4184" y="207730"/>
                  </a:lnTo>
                  <a:lnTo>
                    <a:pt x="16250" y="164884"/>
                  </a:lnTo>
                  <a:lnTo>
                    <a:pt x="35463" y="125431"/>
                  </a:lnTo>
                  <a:lnTo>
                    <a:pt x="61089" y="90085"/>
                  </a:lnTo>
                  <a:lnTo>
                    <a:pt x="92395" y="59561"/>
                  </a:lnTo>
                  <a:lnTo>
                    <a:pt x="128647" y="34576"/>
                  </a:lnTo>
                  <a:lnTo>
                    <a:pt x="169113" y="15844"/>
                  </a:lnTo>
                  <a:lnTo>
                    <a:pt x="213057" y="4080"/>
                  </a:lnTo>
                  <a:lnTo>
                    <a:pt x="259747" y="0"/>
                  </a:lnTo>
                  <a:lnTo>
                    <a:pt x="306437" y="4080"/>
                  </a:lnTo>
                  <a:lnTo>
                    <a:pt x="350381" y="15844"/>
                  </a:lnTo>
                  <a:lnTo>
                    <a:pt x="390847" y="34576"/>
                  </a:lnTo>
                  <a:lnTo>
                    <a:pt x="427099" y="59561"/>
                  </a:lnTo>
                  <a:lnTo>
                    <a:pt x="458405" y="90085"/>
                  </a:lnTo>
                  <a:lnTo>
                    <a:pt x="484031" y="125431"/>
                  </a:lnTo>
                  <a:lnTo>
                    <a:pt x="503244" y="164884"/>
                  </a:lnTo>
                  <a:lnTo>
                    <a:pt x="515310" y="207730"/>
                  </a:lnTo>
                  <a:lnTo>
                    <a:pt x="519495" y="253253"/>
                  </a:lnTo>
                  <a:lnTo>
                    <a:pt x="515310" y="298775"/>
                  </a:lnTo>
                  <a:lnTo>
                    <a:pt x="503244" y="341621"/>
                  </a:lnTo>
                  <a:lnTo>
                    <a:pt x="484031" y="381074"/>
                  </a:lnTo>
                  <a:lnTo>
                    <a:pt x="458405" y="416420"/>
                  </a:lnTo>
                  <a:lnTo>
                    <a:pt x="427099" y="446944"/>
                  </a:lnTo>
                  <a:lnTo>
                    <a:pt x="390847" y="471929"/>
                  </a:lnTo>
                  <a:lnTo>
                    <a:pt x="350381" y="490661"/>
                  </a:lnTo>
                  <a:lnTo>
                    <a:pt x="306437" y="502425"/>
                  </a:lnTo>
                  <a:lnTo>
                    <a:pt x="259747" y="506506"/>
                  </a:lnTo>
                  <a:lnTo>
                    <a:pt x="213057" y="502425"/>
                  </a:lnTo>
                  <a:lnTo>
                    <a:pt x="169113" y="490661"/>
                  </a:lnTo>
                  <a:lnTo>
                    <a:pt x="128647" y="471929"/>
                  </a:lnTo>
                  <a:lnTo>
                    <a:pt x="92395" y="446944"/>
                  </a:lnTo>
                  <a:lnTo>
                    <a:pt x="61089" y="416420"/>
                  </a:lnTo>
                  <a:lnTo>
                    <a:pt x="35463" y="381074"/>
                  </a:lnTo>
                  <a:lnTo>
                    <a:pt x="16250" y="341621"/>
                  </a:lnTo>
                  <a:lnTo>
                    <a:pt x="4184" y="298775"/>
                  </a:lnTo>
                  <a:lnTo>
                    <a:pt x="0" y="253253"/>
                  </a:lnTo>
                  <a:close/>
                </a:path>
              </a:pathLst>
            </a:custGeom>
            <a:ln w="25400">
              <a:solidFill>
                <a:srgbClr val="093C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629580" y="1529079"/>
            <a:ext cx="4706620" cy="2982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7005">
              <a:lnSpc>
                <a:spcPct val="100000"/>
              </a:lnSpc>
              <a:spcBef>
                <a:spcPts val="100"/>
              </a:spcBef>
            </a:pPr>
            <a:r>
              <a:rPr sz="1900" spc="-50" dirty="0">
                <a:latin typeface="Arial"/>
                <a:cs typeface="Arial"/>
              </a:rPr>
              <a:t>1</a:t>
            </a:r>
            <a:endParaRPr sz="19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565"/>
              </a:spcBef>
            </a:pPr>
            <a:r>
              <a:rPr sz="1800" b="1" spc="-90" dirty="0">
                <a:latin typeface="Arial"/>
                <a:cs typeface="Arial"/>
              </a:rPr>
              <a:t>Method: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spc="-114" dirty="0">
                <a:latin typeface="Arial"/>
                <a:cs typeface="Arial"/>
              </a:rPr>
              <a:t>An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intervention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30" dirty="0">
                <a:latin typeface="Arial"/>
                <a:cs typeface="Arial"/>
              </a:rPr>
              <a:t>was</a:t>
            </a:r>
            <a:r>
              <a:rPr sz="1800" spc="-60" dirty="0">
                <a:latin typeface="Arial"/>
                <a:cs typeface="Arial"/>
              </a:rPr>
              <a:t> delivered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and </a:t>
            </a:r>
            <a:r>
              <a:rPr sz="1800" spc="-70" dirty="0">
                <a:latin typeface="Arial"/>
                <a:cs typeface="Arial"/>
              </a:rPr>
              <a:t>evaluated.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35" dirty="0">
                <a:latin typeface="Arial"/>
                <a:cs typeface="Arial"/>
              </a:rPr>
              <a:t>One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intervention</a:t>
            </a:r>
            <a:r>
              <a:rPr sz="1800" spc="-60" dirty="0">
                <a:latin typeface="Arial"/>
                <a:cs typeface="Arial"/>
              </a:rPr>
              <a:t> component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sought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to </a:t>
            </a:r>
            <a:r>
              <a:rPr sz="1800" spc="-55" dirty="0">
                <a:latin typeface="Arial"/>
                <a:cs typeface="Arial"/>
              </a:rPr>
              <a:t>improve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students’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10" dirty="0">
                <a:latin typeface="Arial"/>
                <a:cs typeface="Arial"/>
              </a:rPr>
              <a:t>awareness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95" dirty="0">
                <a:latin typeface="Arial"/>
                <a:cs typeface="Arial"/>
              </a:rPr>
              <a:t>and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utilization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of </a:t>
            </a:r>
            <a:r>
              <a:rPr sz="1800" spc="-75" dirty="0">
                <a:latin typeface="Arial"/>
                <a:cs typeface="Arial"/>
              </a:rPr>
              <a:t>condom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availability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programs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220" dirty="0">
                <a:latin typeface="Arial"/>
                <a:cs typeface="Arial"/>
              </a:rPr>
              <a:t>(CAPS)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in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schools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by </a:t>
            </a:r>
            <a:r>
              <a:rPr sz="1800" spc="-55" dirty="0">
                <a:latin typeface="Arial"/>
                <a:cs typeface="Arial"/>
              </a:rPr>
              <a:t>working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with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00" dirty="0">
                <a:latin typeface="Arial"/>
                <a:cs typeface="Arial"/>
              </a:rPr>
              <a:t>key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school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personnel,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particularly </a:t>
            </a:r>
            <a:r>
              <a:rPr sz="1800" spc="-100" dirty="0">
                <a:latin typeface="Arial"/>
                <a:cs typeface="Arial"/>
              </a:rPr>
              <a:t>nurses,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more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effectively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implement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district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295" dirty="0">
                <a:latin typeface="Arial"/>
                <a:cs typeface="Arial"/>
              </a:rPr>
              <a:t>CAP </a:t>
            </a:r>
            <a:r>
              <a:rPr sz="1800" spc="-70" dirty="0">
                <a:latin typeface="Arial"/>
                <a:cs typeface="Arial"/>
              </a:rPr>
              <a:t>policies. </a:t>
            </a:r>
            <a:r>
              <a:rPr sz="1800" spc="-175" dirty="0">
                <a:latin typeface="Arial"/>
                <a:cs typeface="Arial"/>
              </a:rPr>
              <a:t>Six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intervention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95" dirty="0">
                <a:latin typeface="Arial"/>
                <a:cs typeface="Arial"/>
              </a:rPr>
              <a:t>and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14" dirty="0">
                <a:latin typeface="Arial"/>
                <a:cs typeface="Arial"/>
              </a:rPr>
              <a:t>six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control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high </a:t>
            </a:r>
            <a:r>
              <a:rPr sz="1800" spc="-105" dirty="0">
                <a:latin typeface="Arial"/>
                <a:cs typeface="Arial"/>
              </a:rPr>
              <a:t>schools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participated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in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the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study.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Analyses </a:t>
            </a:r>
            <a:r>
              <a:rPr sz="1800" spc="-60" dirty="0">
                <a:latin typeface="Arial"/>
                <a:cs typeface="Arial"/>
              </a:rPr>
              <a:t>included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survey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data </a:t>
            </a:r>
            <a:r>
              <a:rPr sz="1800" spc="-20" dirty="0">
                <a:latin typeface="Arial"/>
                <a:cs typeface="Arial"/>
              </a:rPr>
              <a:t>from</a:t>
            </a:r>
            <a:r>
              <a:rPr sz="1800" spc="-70" dirty="0">
                <a:latin typeface="Arial"/>
                <a:cs typeface="Arial"/>
              </a:rPr>
              <a:t> high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school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males.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083300" y="1424566"/>
            <a:ext cx="545465" cy="532130"/>
            <a:chOff x="6083300" y="1424566"/>
            <a:chExt cx="545465" cy="532130"/>
          </a:xfrm>
        </p:grpSpPr>
        <p:sp>
          <p:nvSpPr>
            <p:cNvPr id="13" name="object 13"/>
            <p:cNvSpPr/>
            <p:nvPr/>
          </p:nvSpPr>
          <p:spPr>
            <a:xfrm>
              <a:off x="6096000" y="1437266"/>
              <a:ext cx="520065" cy="506730"/>
            </a:xfrm>
            <a:custGeom>
              <a:avLst/>
              <a:gdLst/>
              <a:ahLst/>
              <a:cxnLst/>
              <a:rect l="l" t="t" r="r" b="b"/>
              <a:pathLst>
                <a:path w="520065" h="506730">
                  <a:moveTo>
                    <a:pt x="259746" y="0"/>
                  </a:moveTo>
                  <a:lnTo>
                    <a:pt x="213056" y="4080"/>
                  </a:lnTo>
                  <a:lnTo>
                    <a:pt x="169112" y="15844"/>
                  </a:lnTo>
                  <a:lnTo>
                    <a:pt x="128647" y="34576"/>
                  </a:lnTo>
                  <a:lnTo>
                    <a:pt x="92395" y="59561"/>
                  </a:lnTo>
                  <a:lnTo>
                    <a:pt x="61089" y="90084"/>
                  </a:lnTo>
                  <a:lnTo>
                    <a:pt x="35463" y="125430"/>
                  </a:lnTo>
                  <a:lnTo>
                    <a:pt x="16250" y="164883"/>
                  </a:lnTo>
                  <a:lnTo>
                    <a:pt x="4184" y="207729"/>
                  </a:lnTo>
                  <a:lnTo>
                    <a:pt x="0" y="253251"/>
                  </a:lnTo>
                  <a:lnTo>
                    <a:pt x="4184" y="298774"/>
                  </a:lnTo>
                  <a:lnTo>
                    <a:pt x="16250" y="341620"/>
                  </a:lnTo>
                  <a:lnTo>
                    <a:pt x="35463" y="381073"/>
                  </a:lnTo>
                  <a:lnTo>
                    <a:pt x="61089" y="416419"/>
                  </a:lnTo>
                  <a:lnTo>
                    <a:pt x="92395" y="446943"/>
                  </a:lnTo>
                  <a:lnTo>
                    <a:pt x="128647" y="471928"/>
                  </a:lnTo>
                  <a:lnTo>
                    <a:pt x="169112" y="490661"/>
                  </a:lnTo>
                  <a:lnTo>
                    <a:pt x="213056" y="502424"/>
                  </a:lnTo>
                  <a:lnTo>
                    <a:pt x="259746" y="506505"/>
                  </a:lnTo>
                  <a:lnTo>
                    <a:pt x="306436" y="502424"/>
                  </a:lnTo>
                  <a:lnTo>
                    <a:pt x="350381" y="490661"/>
                  </a:lnTo>
                  <a:lnTo>
                    <a:pt x="390846" y="471928"/>
                  </a:lnTo>
                  <a:lnTo>
                    <a:pt x="427099" y="446943"/>
                  </a:lnTo>
                  <a:lnTo>
                    <a:pt x="458405" y="416419"/>
                  </a:lnTo>
                  <a:lnTo>
                    <a:pt x="484031" y="381073"/>
                  </a:lnTo>
                  <a:lnTo>
                    <a:pt x="503244" y="341620"/>
                  </a:lnTo>
                  <a:lnTo>
                    <a:pt x="515309" y="298774"/>
                  </a:lnTo>
                  <a:lnTo>
                    <a:pt x="519494" y="253251"/>
                  </a:lnTo>
                  <a:lnTo>
                    <a:pt x="515309" y="207729"/>
                  </a:lnTo>
                  <a:lnTo>
                    <a:pt x="503244" y="164883"/>
                  </a:lnTo>
                  <a:lnTo>
                    <a:pt x="484031" y="125430"/>
                  </a:lnTo>
                  <a:lnTo>
                    <a:pt x="458405" y="90084"/>
                  </a:lnTo>
                  <a:lnTo>
                    <a:pt x="427099" y="59561"/>
                  </a:lnTo>
                  <a:lnTo>
                    <a:pt x="390846" y="34576"/>
                  </a:lnTo>
                  <a:lnTo>
                    <a:pt x="350381" y="15844"/>
                  </a:lnTo>
                  <a:lnTo>
                    <a:pt x="306436" y="4080"/>
                  </a:lnTo>
                  <a:lnTo>
                    <a:pt x="259746" y="0"/>
                  </a:lnTo>
                  <a:close/>
                </a:path>
              </a:pathLst>
            </a:custGeom>
            <a:solidFill>
              <a:srgbClr val="B3CE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096000" y="1437266"/>
              <a:ext cx="520065" cy="506730"/>
            </a:xfrm>
            <a:custGeom>
              <a:avLst/>
              <a:gdLst/>
              <a:ahLst/>
              <a:cxnLst/>
              <a:rect l="l" t="t" r="r" b="b"/>
              <a:pathLst>
                <a:path w="520065" h="506730">
                  <a:moveTo>
                    <a:pt x="0" y="253253"/>
                  </a:moveTo>
                  <a:lnTo>
                    <a:pt x="4184" y="207730"/>
                  </a:lnTo>
                  <a:lnTo>
                    <a:pt x="16250" y="164884"/>
                  </a:lnTo>
                  <a:lnTo>
                    <a:pt x="35463" y="125431"/>
                  </a:lnTo>
                  <a:lnTo>
                    <a:pt x="61089" y="90085"/>
                  </a:lnTo>
                  <a:lnTo>
                    <a:pt x="92395" y="59561"/>
                  </a:lnTo>
                  <a:lnTo>
                    <a:pt x="128647" y="34576"/>
                  </a:lnTo>
                  <a:lnTo>
                    <a:pt x="169113" y="15844"/>
                  </a:lnTo>
                  <a:lnTo>
                    <a:pt x="213057" y="4080"/>
                  </a:lnTo>
                  <a:lnTo>
                    <a:pt x="259747" y="0"/>
                  </a:lnTo>
                  <a:lnTo>
                    <a:pt x="306437" y="4080"/>
                  </a:lnTo>
                  <a:lnTo>
                    <a:pt x="350381" y="15844"/>
                  </a:lnTo>
                  <a:lnTo>
                    <a:pt x="390847" y="34576"/>
                  </a:lnTo>
                  <a:lnTo>
                    <a:pt x="427099" y="59561"/>
                  </a:lnTo>
                  <a:lnTo>
                    <a:pt x="458405" y="90085"/>
                  </a:lnTo>
                  <a:lnTo>
                    <a:pt x="484031" y="125431"/>
                  </a:lnTo>
                  <a:lnTo>
                    <a:pt x="503244" y="164884"/>
                  </a:lnTo>
                  <a:lnTo>
                    <a:pt x="515310" y="207730"/>
                  </a:lnTo>
                  <a:lnTo>
                    <a:pt x="519495" y="253253"/>
                  </a:lnTo>
                  <a:lnTo>
                    <a:pt x="515310" y="298775"/>
                  </a:lnTo>
                  <a:lnTo>
                    <a:pt x="503244" y="341621"/>
                  </a:lnTo>
                  <a:lnTo>
                    <a:pt x="484031" y="381074"/>
                  </a:lnTo>
                  <a:lnTo>
                    <a:pt x="458405" y="416420"/>
                  </a:lnTo>
                  <a:lnTo>
                    <a:pt x="427099" y="446944"/>
                  </a:lnTo>
                  <a:lnTo>
                    <a:pt x="390847" y="471929"/>
                  </a:lnTo>
                  <a:lnTo>
                    <a:pt x="350381" y="490661"/>
                  </a:lnTo>
                  <a:lnTo>
                    <a:pt x="306437" y="502425"/>
                  </a:lnTo>
                  <a:lnTo>
                    <a:pt x="259747" y="506506"/>
                  </a:lnTo>
                  <a:lnTo>
                    <a:pt x="213057" y="502425"/>
                  </a:lnTo>
                  <a:lnTo>
                    <a:pt x="169113" y="490661"/>
                  </a:lnTo>
                  <a:lnTo>
                    <a:pt x="128647" y="471929"/>
                  </a:lnTo>
                  <a:lnTo>
                    <a:pt x="92395" y="446944"/>
                  </a:lnTo>
                  <a:lnTo>
                    <a:pt x="61089" y="416420"/>
                  </a:lnTo>
                  <a:lnTo>
                    <a:pt x="35463" y="381074"/>
                  </a:lnTo>
                  <a:lnTo>
                    <a:pt x="16250" y="341621"/>
                  </a:lnTo>
                  <a:lnTo>
                    <a:pt x="4184" y="298775"/>
                  </a:lnTo>
                  <a:lnTo>
                    <a:pt x="0" y="253253"/>
                  </a:lnTo>
                  <a:close/>
                </a:path>
              </a:pathLst>
            </a:custGeom>
            <a:ln w="25400">
              <a:solidFill>
                <a:srgbClr val="093C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6052706" y="1403406"/>
            <a:ext cx="5895975" cy="5174615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236854">
              <a:lnSpc>
                <a:spcPct val="100000"/>
              </a:lnSpc>
              <a:spcBef>
                <a:spcPts val="1040"/>
              </a:spcBef>
            </a:pPr>
            <a:r>
              <a:rPr sz="1900" spc="-50" dirty="0">
                <a:latin typeface="Arial"/>
                <a:cs typeface="Arial"/>
              </a:rPr>
              <a:t>2</a:t>
            </a:r>
            <a:endParaRPr sz="1900">
              <a:latin typeface="Arial"/>
              <a:cs typeface="Arial"/>
            </a:endParaRPr>
          </a:p>
          <a:p>
            <a:pPr marL="12700" marR="391160">
              <a:lnSpc>
                <a:spcPct val="100000"/>
              </a:lnSpc>
              <a:spcBef>
                <a:spcPts val="890"/>
              </a:spcBef>
            </a:pPr>
            <a:r>
              <a:rPr sz="1800" b="1" spc="-90" dirty="0">
                <a:latin typeface="Arial"/>
                <a:cs typeface="Arial"/>
              </a:rPr>
              <a:t>Method: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spc="-175" dirty="0">
                <a:latin typeface="Arial"/>
                <a:cs typeface="Arial"/>
              </a:rPr>
              <a:t>A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multi-</a:t>
            </a:r>
            <a:r>
              <a:rPr sz="1800" spc="-60" dirty="0">
                <a:latin typeface="Arial"/>
                <a:cs typeface="Arial"/>
              </a:rPr>
              <a:t>level </a:t>
            </a:r>
            <a:r>
              <a:rPr sz="1800" spc="-30" dirty="0">
                <a:latin typeface="Arial"/>
                <a:cs typeface="Arial"/>
              </a:rPr>
              <a:t>intervention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25" dirty="0">
                <a:latin typeface="Arial"/>
                <a:cs typeface="Arial"/>
              </a:rPr>
              <a:t>was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delivered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and </a:t>
            </a:r>
            <a:r>
              <a:rPr sz="1800" spc="-70" dirty="0">
                <a:latin typeface="Arial"/>
                <a:cs typeface="Arial"/>
              </a:rPr>
              <a:t>evaluated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25" dirty="0">
                <a:latin typeface="Arial"/>
                <a:cs typeface="Arial"/>
              </a:rPr>
              <a:t>across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five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10" dirty="0">
                <a:latin typeface="Arial"/>
                <a:cs typeface="Arial"/>
              </a:rPr>
              <a:t>years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(2006-</a:t>
            </a:r>
            <a:r>
              <a:rPr sz="1800" spc="-95" dirty="0">
                <a:latin typeface="Arial"/>
                <a:cs typeface="Arial"/>
              </a:rPr>
              <a:t>2011)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in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40" dirty="0">
                <a:latin typeface="Arial"/>
                <a:cs typeface="Arial"/>
              </a:rPr>
              <a:t>a</a:t>
            </a:r>
            <a:r>
              <a:rPr sz="1800" spc="-75" dirty="0">
                <a:latin typeface="Arial"/>
                <a:cs typeface="Arial"/>
              </a:rPr>
              <a:t> large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public </a:t>
            </a:r>
            <a:r>
              <a:rPr sz="1800" spc="-90" dirty="0">
                <a:latin typeface="Arial"/>
                <a:cs typeface="Arial"/>
              </a:rPr>
              <a:t>school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district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in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75" dirty="0">
                <a:latin typeface="Arial"/>
                <a:cs typeface="Arial"/>
              </a:rPr>
              <a:t>Los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110" dirty="0">
                <a:latin typeface="Arial"/>
                <a:cs typeface="Arial"/>
              </a:rPr>
              <a:t>Angeles,</a:t>
            </a:r>
            <a:r>
              <a:rPr sz="1800" spc="-70" dirty="0">
                <a:latin typeface="Arial"/>
                <a:cs typeface="Arial"/>
              </a:rPr>
              <a:t> California.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135" dirty="0">
                <a:latin typeface="Arial"/>
                <a:cs typeface="Arial"/>
              </a:rPr>
              <a:t>One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intervention </a:t>
            </a:r>
            <a:r>
              <a:rPr sz="1800" spc="-65" dirty="0">
                <a:latin typeface="Arial"/>
                <a:cs typeface="Arial"/>
              </a:rPr>
              <a:t>component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sought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improve students’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10" dirty="0">
                <a:latin typeface="Arial"/>
                <a:cs typeface="Arial"/>
              </a:rPr>
              <a:t>awareness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and </a:t>
            </a:r>
            <a:r>
              <a:rPr sz="1800" spc="-30" dirty="0">
                <a:latin typeface="Arial"/>
                <a:cs typeface="Arial"/>
              </a:rPr>
              <a:t>utilization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condom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availability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programs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95" dirty="0">
                <a:latin typeface="Arial"/>
                <a:cs typeface="Arial"/>
              </a:rPr>
              <a:t>(CAPs)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in </a:t>
            </a:r>
            <a:r>
              <a:rPr sz="1800" spc="-105" dirty="0">
                <a:latin typeface="Arial"/>
                <a:cs typeface="Arial"/>
              </a:rPr>
              <a:t>schools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by </a:t>
            </a:r>
            <a:r>
              <a:rPr sz="1800" spc="-55" dirty="0">
                <a:latin typeface="Arial"/>
                <a:cs typeface="Arial"/>
              </a:rPr>
              <a:t>working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with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00" dirty="0">
                <a:latin typeface="Arial"/>
                <a:cs typeface="Arial"/>
              </a:rPr>
              <a:t>key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school</a:t>
            </a:r>
            <a:r>
              <a:rPr sz="1800" spc="-75" dirty="0">
                <a:latin typeface="Arial"/>
                <a:cs typeface="Arial"/>
              </a:rPr>
              <a:t> personnel,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particularly </a:t>
            </a:r>
            <a:r>
              <a:rPr sz="1800" spc="-100" dirty="0">
                <a:latin typeface="Arial"/>
                <a:cs typeface="Arial"/>
              </a:rPr>
              <a:t>nurses,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65" dirty="0">
                <a:latin typeface="Arial"/>
                <a:cs typeface="Arial"/>
              </a:rPr>
              <a:t> more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effectively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implement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district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270" dirty="0">
                <a:latin typeface="Arial"/>
                <a:cs typeface="Arial"/>
              </a:rPr>
              <a:t>CAP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policies. </a:t>
            </a:r>
            <a:r>
              <a:rPr sz="1800" spc="-175" dirty="0">
                <a:latin typeface="Arial"/>
                <a:cs typeface="Arial"/>
              </a:rPr>
              <a:t>Six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intervention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and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14" dirty="0">
                <a:latin typeface="Arial"/>
                <a:cs typeface="Arial"/>
              </a:rPr>
              <a:t>six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control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high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schools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participated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in </a:t>
            </a:r>
            <a:r>
              <a:rPr sz="1800" spc="-20" dirty="0">
                <a:latin typeface="Arial"/>
                <a:cs typeface="Arial"/>
              </a:rPr>
              <a:t>the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study.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175" dirty="0">
                <a:latin typeface="Arial"/>
                <a:cs typeface="Arial"/>
              </a:rPr>
              <a:t>A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total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15,936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students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were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eligible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the </a:t>
            </a:r>
            <a:r>
              <a:rPr sz="1800" spc="-65" dirty="0">
                <a:latin typeface="Arial"/>
                <a:cs typeface="Arial"/>
              </a:rPr>
              <a:t>study.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95" dirty="0">
                <a:latin typeface="Arial"/>
                <a:cs typeface="Arial"/>
              </a:rPr>
              <a:t>Final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20" dirty="0">
                <a:latin typeface="Arial"/>
                <a:cs typeface="Arial"/>
              </a:rPr>
              <a:t>analyses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included </a:t>
            </a:r>
            <a:r>
              <a:rPr sz="1800" spc="-90" dirty="0">
                <a:latin typeface="Arial"/>
                <a:cs typeface="Arial"/>
              </a:rPr>
              <a:t>survey</a:t>
            </a:r>
            <a:r>
              <a:rPr sz="1800" spc="-70" dirty="0">
                <a:latin typeface="Arial"/>
                <a:cs typeface="Arial"/>
              </a:rPr>
              <a:t> data </a:t>
            </a:r>
            <a:r>
              <a:rPr sz="1800" spc="-20" dirty="0">
                <a:latin typeface="Arial"/>
                <a:cs typeface="Arial"/>
              </a:rPr>
              <a:t>from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13,733 </a:t>
            </a:r>
            <a:r>
              <a:rPr sz="1800" spc="-75" dirty="0">
                <a:latin typeface="Arial"/>
                <a:cs typeface="Arial"/>
              </a:rPr>
              <a:t>high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school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14" dirty="0">
                <a:latin typeface="Arial"/>
                <a:cs typeface="Arial"/>
              </a:rPr>
              <a:t>males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25" dirty="0">
                <a:latin typeface="Arial"/>
                <a:cs typeface="Arial"/>
              </a:rPr>
              <a:t>across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five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14" dirty="0">
                <a:latin typeface="Arial"/>
                <a:cs typeface="Arial"/>
              </a:rPr>
              <a:t>years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35" dirty="0">
                <a:latin typeface="Arial"/>
                <a:cs typeface="Arial"/>
              </a:rPr>
              <a:t>(T1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10" dirty="0">
                <a:latin typeface="Arial"/>
                <a:cs typeface="Arial"/>
              </a:rPr>
              <a:t>–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14" dirty="0">
                <a:latin typeface="Arial"/>
                <a:cs typeface="Arial"/>
              </a:rPr>
              <a:t>T5).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75" dirty="0">
                <a:latin typeface="Arial"/>
                <a:cs typeface="Arial"/>
              </a:rPr>
              <a:t>A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mixed </a:t>
            </a:r>
            <a:r>
              <a:rPr sz="1800" spc="-60" dirty="0">
                <a:latin typeface="Arial"/>
                <a:cs typeface="Arial"/>
              </a:rPr>
              <a:t>model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logistic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regression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analysis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30" dirty="0">
                <a:latin typeface="Arial"/>
                <a:cs typeface="Arial"/>
              </a:rPr>
              <a:t>was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14" dirty="0">
                <a:latin typeface="Arial"/>
                <a:cs typeface="Arial"/>
              </a:rPr>
              <a:t>used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test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an </a:t>
            </a:r>
            <a:r>
              <a:rPr sz="1800" spc="-30" dirty="0">
                <a:latin typeface="Arial"/>
                <a:cs typeface="Arial"/>
              </a:rPr>
              <a:t>intervention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effect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on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males’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reports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10" dirty="0">
                <a:latin typeface="Arial"/>
                <a:cs typeface="Arial"/>
              </a:rPr>
              <a:t>services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sought from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the</a:t>
            </a:r>
            <a:r>
              <a:rPr sz="1800" spc="-85" dirty="0">
                <a:latin typeface="Arial"/>
                <a:cs typeface="Arial"/>
              </a:rPr>
              <a:t> school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nurse.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120" dirty="0">
                <a:latin typeface="Arial"/>
                <a:cs typeface="Arial"/>
              </a:rPr>
              <a:t>Random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effects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on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the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student </a:t>
            </a:r>
            <a:r>
              <a:rPr sz="1800" spc="-60" dirty="0">
                <a:latin typeface="Arial"/>
                <a:cs typeface="Arial"/>
              </a:rPr>
              <a:t>level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were </a:t>
            </a:r>
            <a:r>
              <a:rPr sz="1800" spc="-60" dirty="0">
                <a:latin typeface="Arial"/>
                <a:cs typeface="Arial"/>
              </a:rPr>
              <a:t>included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control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repeated </a:t>
            </a:r>
            <a:r>
              <a:rPr sz="1800" spc="-114" dirty="0">
                <a:latin typeface="Arial"/>
                <a:cs typeface="Arial"/>
              </a:rPr>
              <a:t>measures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on </a:t>
            </a:r>
            <a:r>
              <a:rPr sz="1800" spc="-20" dirty="0">
                <a:latin typeface="Arial"/>
                <a:cs typeface="Arial"/>
              </a:rPr>
              <a:t>the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40" dirty="0">
                <a:latin typeface="Arial"/>
                <a:cs typeface="Arial"/>
              </a:rPr>
              <a:t>same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student.</a:t>
            </a:r>
            <a:endParaRPr sz="18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310"/>
              </a:spcBef>
            </a:pPr>
            <a:r>
              <a:rPr sz="1300" spc="-25" dirty="0">
                <a:solidFill>
                  <a:srgbClr val="595959"/>
                </a:solidFill>
                <a:latin typeface="Arial"/>
                <a:cs typeface="Arial"/>
              </a:rPr>
              <a:t>18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5" dirty="0"/>
              <a:t>Writing</a:t>
            </a:r>
            <a:r>
              <a:rPr spc="-215" dirty="0"/>
              <a:t> </a:t>
            </a:r>
            <a:r>
              <a:rPr spc="-80" dirty="0"/>
              <a:t>the</a:t>
            </a:r>
            <a:r>
              <a:rPr spc="-210" dirty="0"/>
              <a:t> </a:t>
            </a:r>
            <a:r>
              <a:rPr sz="3900" spc="-204" dirty="0"/>
              <a:t>Results</a:t>
            </a:r>
            <a:endParaRPr sz="3900"/>
          </a:p>
        </p:txBody>
      </p:sp>
      <p:sp>
        <p:nvSpPr>
          <p:cNvPr id="3" name="object 3"/>
          <p:cNvSpPr txBox="1"/>
          <p:nvPr/>
        </p:nvSpPr>
        <p:spPr>
          <a:xfrm>
            <a:off x="646725" y="1573864"/>
            <a:ext cx="10215245" cy="311150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520"/>
              </a:spcBef>
              <a:buClr>
                <a:srgbClr val="586D77"/>
              </a:buClr>
              <a:buSzPct val="75000"/>
              <a:buChar char="●"/>
              <a:tabLst>
                <a:tab pos="469265" algn="l"/>
              </a:tabLst>
            </a:pPr>
            <a:r>
              <a:rPr sz="2400" spc="-100" dirty="0">
                <a:latin typeface="Arial"/>
                <a:cs typeface="Arial"/>
              </a:rPr>
              <a:t>Report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the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main </a:t>
            </a:r>
            <a:r>
              <a:rPr sz="2400" spc="-85" dirty="0">
                <a:latin typeface="Arial"/>
                <a:cs typeface="Arial"/>
              </a:rPr>
              <a:t>findings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with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data</a:t>
            </a:r>
            <a:endParaRPr sz="2400">
              <a:latin typeface="Arial"/>
              <a:cs typeface="Arial"/>
            </a:endParaRPr>
          </a:p>
          <a:p>
            <a:pPr marL="1078865" lvl="1" indent="-423545">
              <a:lnSpc>
                <a:spcPct val="100000"/>
              </a:lnSpc>
              <a:spcBef>
                <a:spcPts val="330"/>
              </a:spcBef>
              <a:buClr>
                <a:srgbClr val="595959"/>
              </a:buClr>
              <a:buSzPct val="73684"/>
              <a:buChar char="○"/>
              <a:tabLst>
                <a:tab pos="1078865" algn="l"/>
              </a:tabLst>
            </a:pPr>
            <a:r>
              <a:rPr sz="1900" spc="-165" dirty="0">
                <a:latin typeface="Arial"/>
                <a:cs typeface="Arial"/>
              </a:rPr>
              <a:t>The</a:t>
            </a:r>
            <a:r>
              <a:rPr sz="1900" spc="-100" dirty="0">
                <a:latin typeface="Arial"/>
                <a:cs typeface="Arial"/>
              </a:rPr>
              <a:t> </a:t>
            </a:r>
            <a:r>
              <a:rPr sz="1900" spc="-55" dirty="0">
                <a:latin typeface="Arial"/>
                <a:cs typeface="Arial"/>
              </a:rPr>
              <a:t>intervention</a:t>
            </a:r>
            <a:r>
              <a:rPr sz="1900" spc="-100" dirty="0">
                <a:latin typeface="Arial"/>
                <a:cs typeface="Arial"/>
              </a:rPr>
              <a:t> </a:t>
            </a:r>
            <a:r>
              <a:rPr sz="1900" spc="-95" dirty="0">
                <a:latin typeface="Arial"/>
                <a:cs typeface="Arial"/>
              </a:rPr>
              <a:t>group</a:t>
            </a:r>
            <a:r>
              <a:rPr sz="1900" spc="-105" dirty="0">
                <a:latin typeface="Arial"/>
                <a:cs typeface="Arial"/>
              </a:rPr>
              <a:t> </a:t>
            </a:r>
            <a:r>
              <a:rPr sz="1900" spc="-150" dirty="0">
                <a:latin typeface="Arial"/>
                <a:cs typeface="Arial"/>
              </a:rPr>
              <a:t>was</a:t>
            </a:r>
            <a:r>
              <a:rPr sz="1900" spc="-95" dirty="0">
                <a:latin typeface="Arial"/>
                <a:cs typeface="Arial"/>
              </a:rPr>
              <a:t> </a:t>
            </a:r>
            <a:r>
              <a:rPr sz="1900" spc="-85" dirty="0">
                <a:latin typeface="Arial"/>
                <a:cs typeface="Arial"/>
              </a:rPr>
              <a:t>more</a:t>
            </a:r>
            <a:r>
              <a:rPr sz="1900" spc="-95" dirty="0">
                <a:latin typeface="Arial"/>
                <a:cs typeface="Arial"/>
              </a:rPr>
              <a:t> </a:t>
            </a:r>
            <a:r>
              <a:rPr sz="1900" spc="-65" dirty="0">
                <a:latin typeface="Arial"/>
                <a:cs typeface="Arial"/>
              </a:rPr>
              <a:t>likely</a:t>
            </a:r>
            <a:r>
              <a:rPr sz="1900" spc="-85" dirty="0">
                <a:latin typeface="Arial"/>
                <a:cs typeface="Arial"/>
              </a:rPr>
              <a:t> </a:t>
            </a:r>
            <a:r>
              <a:rPr sz="1900" spc="-70" dirty="0">
                <a:latin typeface="Arial"/>
                <a:cs typeface="Arial"/>
              </a:rPr>
              <a:t>than</a:t>
            </a:r>
            <a:r>
              <a:rPr sz="1900" spc="-105" dirty="0">
                <a:latin typeface="Arial"/>
                <a:cs typeface="Arial"/>
              </a:rPr>
              <a:t> </a:t>
            </a:r>
            <a:r>
              <a:rPr sz="1900" spc="-50" dirty="0">
                <a:latin typeface="Arial"/>
                <a:cs typeface="Arial"/>
              </a:rPr>
              <a:t>the</a:t>
            </a:r>
            <a:r>
              <a:rPr sz="1900" spc="-95" dirty="0">
                <a:latin typeface="Arial"/>
                <a:cs typeface="Arial"/>
              </a:rPr>
              <a:t> </a:t>
            </a:r>
            <a:r>
              <a:rPr sz="1900" spc="-55" dirty="0">
                <a:latin typeface="Arial"/>
                <a:cs typeface="Arial"/>
              </a:rPr>
              <a:t>control</a:t>
            </a:r>
            <a:r>
              <a:rPr sz="1900" spc="-9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to</a:t>
            </a:r>
            <a:r>
              <a:rPr sz="1900" spc="-95" dirty="0">
                <a:latin typeface="Arial"/>
                <a:cs typeface="Arial"/>
              </a:rPr>
              <a:t> </a:t>
            </a:r>
            <a:r>
              <a:rPr sz="1900" spc="-155" dirty="0">
                <a:latin typeface="Arial"/>
                <a:cs typeface="Arial"/>
              </a:rPr>
              <a:t>use</a:t>
            </a:r>
            <a:r>
              <a:rPr sz="1900" spc="-9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condoms</a:t>
            </a:r>
            <a:endParaRPr sz="1900">
              <a:latin typeface="Arial"/>
              <a:cs typeface="Arial"/>
            </a:endParaRPr>
          </a:p>
          <a:p>
            <a:pPr marL="1078865" lvl="1" indent="-423545">
              <a:lnSpc>
                <a:spcPct val="100000"/>
              </a:lnSpc>
              <a:spcBef>
                <a:spcPts val="310"/>
              </a:spcBef>
              <a:buClr>
                <a:srgbClr val="595959"/>
              </a:buClr>
              <a:buSzPct val="73684"/>
              <a:buChar char="○"/>
              <a:tabLst>
                <a:tab pos="1078865" algn="l"/>
              </a:tabLst>
            </a:pPr>
            <a:r>
              <a:rPr sz="1900" spc="-165" dirty="0">
                <a:latin typeface="Arial"/>
                <a:cs typeface="Arial"/>
              </a:rPr>
              <a:t>The</a:t>
            </a:r>
            <a:r>
              <a:rPr sz="1900" spc="-95" dirty="0">
                <a:latin typeface="Arial"/>
                <a:cs typeface="Arial"/>
              </a:rPr>
              <a:t> </a:t>
            </a:r>
            <a:r>
              <a:rPr sz="1900" spc="-55" dirty="0">
                <a:latin typeface="Arial"/>
                <a:cs typeface="Arial"/>
              </a:rPr>
              <a:t>intervention</a:t>
            </a:r>
            <a:r>
              <a:rPr sz="1900" spc="-105" dirty="0">
                <a:latin typeface="Arial"/>
                <a:cs typeface="Arial"/>
              </a:rPr>
              <a:t> </a:t>
            </a:r>
            <a:r>
              <a:rPr sz="1900" spc="-95" dirty="0">
                <a:latin typeface="Arial"/>
                <a:cs typeface="Arial"/>
              </a:rPr>
              <a:t>group</a:t>
            </a:r>
            <a:r>
              <a:rPr sz="1900" spc="-100" dirty="0">
                <a:latin typeface="Arial"/>
                <a:cs typeface="Arial"/>
              </a:rPr>
              <a:t> </a:t>
            </a:r>
            <a:r>
              <a:rPr sz="1900" spc="-150" dirty="0">
                <a:latin typeface="Arial"/>
                <a:cs typeface="Arial"/>
              </a:rPr>
              <a:t>was</a:t>
            </a:r>
            <a:r>
              <a:rPr sz="1900" spc="-95" dirty="0">
                <a:latin typeface="Arial"/>
                <a:cs typeface="Arial"/>
              </a:rPr>
              <a:t> </a:t>
            </a:r>
            <a:r>
              <a:rPr sz="1900" spc="-85" dirty="0">
                <a:latin typeface="Arial"/>
                <a:cs typeface="Arial"/>
              </a:rPr>
              <a:t>more</a:t>
            </a:r>
            <a:r>
              <a:rPr sz="1900" spc="-95" dirty="0">
                <a:latin typeface="Arial"/>
                <a:cs typeface="Arial"/>
              </a:rPr>
              <a:t> </a:t>
            </a:r>
            <a:r>
              <a:rPr sz="1900" spc="-65" dirty="0">
                <a:latin typeface="Arial"/>
                <a:cs typeface="Arial"/>
              </a:rPr>
              <a:t>likely</a:t>
            </a:r>
            <a:r>
              <a:rPr sz="1900" spc="-85" dirty="0">
                <a:latin typeface="Arial"/>
                <a:cs typeface="Arial"/>
              </a:rPr>
              <a:t> </a:t>
            </a:r>
            <a:r>
              <a:rPr sz="1900" spc="-70" dirty="0">
                <a:latin typeface="Arial"/>
                <a:cs typeface="Arial"/>
              </a:rPr>
              <a:t>than</a:t>
            </a:r>
            <a:r>
              <a:rPr sz="1900" spc="-100" dirty="0">
                <a:latin typeface="Arial"/>
                <a:cs typeface="Arial"/>
              </a:rPr>
              <a:t> </a:t>
            </a:r>
            <a:r>
              <a:rPr sz="1900" spc="-50" dirty="0">
                <a:latin typeface="Arial"/>
                <a:cs typeface="Arial"/>
              </a:rPr>
              <a:t>the</a:t>
            </a:r>
            <a:r>
              <a:rPr sz="1900" spc="-95" dirty="0">
                <a:latin typeface="Arial"/>
                <a:cs typeface="Arial"/>
              </a:rPr>
              <a:t> </a:t>
            </a:r>
            <a:r>
              <a:rPr sz="1900" spc="-55" dirty="0">
                <a:latin typeface="Arial"/>
                <a:cs typeface="Arial"/>
              </a:rPr>
              <a:t>control</a:t>
            </a:r>
            <a:r>
              <a:rPr sz="1900" spc="-9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to</a:t>
            </a:r>
            <a:r>
              <a:rPr sz="1900" spc="-90" dirty="0">
                <a:latin typeface="Arial"/>
                <a:cs typeface="Arial"/>
              </a:rPr>
              <a:t> </a:t>
            </a:r>
            <a:r>
              <a:rPr sz="1900" spc="-155" dirty="0">
                <a:latin typeface="Arial"/>
                <a:cs typeface="Arial"/>
              </a:rPr>
              <a:t>use</a:t>
            </a:r>
            <a:r>
              <a:rPr sz="1900" spc="-95" dirty="0">
                <a:latin typeface="Arial"/>
                <a:cs typeface="Arial"/>
              </a:rPr>
              <a:t> </a:t>
            </a:r>
            <a:r>
              <a:rPr sz="1900" spc="-130" dirty="0">
                <a:latin typeface="Arial"/>
                <a:cs typeface="Arial"/>
              </a:rPr>
              <a:t>condoms</a:t>
            </a:r>
            <a:r>
              <a:rPr sz="1900" spc="-95" dirty="0">
                <a:latin typeface="Arial"/>
                <a:cs typeface="Arial"/>
              </a:rPr>
              <a:t> </a:t>
            </a:r>
            <a:r>
              <a:rPr sz="1900" spc="-175" dirty="0">
                <a:latin typeface="Arial"/>
                <a:cs typeface="Arial"/>
              </a:rPr>
              <a:t>(45%</a:t>
            </a:r>
            <a:r>
              <a:rPr sz="1900" spc="-95" dirty="0">
                <a:latin typeface="Arial"/>
                <a:cs typeface="Arial"/>
              </a:rPr>
              <a:t> </a:t>
            </a:r>
            <a:r>
              <a:rPr sz="1900" spc="-140" dirty="0">
                <a:latin typeface="Arial"/>
                <a:cs typeface="Arial"/>
              </a:rPr>
              <a:t>vs.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spc="-165" dirty="0">
                <a:latin typeface="Arial"/>
                <a:cs typeface="Arial"/>
              </a:rPr>
              <a:t>30%,</a:t>
            </a:r>
            <a:r>
              <a:rPr sz="1900" spc="-9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p&lt;0.01)</a:t>
            </a:r>
            <a:endParaRPr sz="19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750"/>
              </a:spcBef>
              <a:buClr>
                <a:srgbClr val="595959"/>
              </a:buClr>
              <a:buFont typeface="Arial"/>
              <a:buChar char="○"/>
            </a:pPr>
            <a:endParaRPr sz="190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buClr>
                <a:srgbClr val="586D77"/>
              </a:buClr>
              <a:buSzPct val="75000"/>
              <a:buChar char="●"/>
              <a:tabLst>
                <a:tab pos="469265" algn="l"/>
              </a:tabLst>
            </a:pPr>
            <a:r>
              <a:rPr sz="2400" spc="-140" dirty="0">
                <a:latin typeface="Arial"/>
                <a:cs typeface="Arial"/>
              </a:rPr>
              <a:t>Describe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how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your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results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pertain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your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study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aim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or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hypothesis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5"/>
              </a:spcBef>
              <a:buClr>
                <a:srgbClr val="586D77"/>
              </a:buClr>
              <a:buFont typeface="Arial"/>
              <a:buChar char="●"/>
            </a:pPr>
            <a:endParaRPr sz="2400">
              <a:latin typeface="Arial"/>
              <a:cs typeface="Arial"/>
            </a:endParaRPr>
          </a:p>
          <a:p>
            <a:pPr marL="469265" marR="175895" indent="-457200">
              <a:lnSpc>
                <a:spcPct val="117500"/>
              </a:lnSpc>
              <a:buClr>
                <a:srgbClr val="586D77"/>
              </a:buClr>
              <a:buSzPct val="75000"/>
              <a:buChar char="●"/>
              <a:tabLst>
                <a:tab pos="469265" algn="l"/>
              </a:tabLst>
            </a:pPr>
            <a:r>
              <a:rPr sz="2400" spc="-110" dirty="0">
                <a:latin typeface="Arial"/>
                <a:cs typeface="Arial"/>
              </a:rPr>
              <a:t>Statements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165" dirty="0">
                <a:latin typeface="Arial"/>
                <a:cs typeface="Arial"/>
              </a:rPr>
              <a:t>such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240" dirty="0">
                <a:latin typeface="Arial"/>
                <a:cs typeface="Arial"/>
              </a:rPr>
              <a:t>as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210" dirty="0">
                <a:latin typeface="Arial"/>
                <a:cs typeface="Arial"/>
              </a:rPr>
              <a:t>a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80" dirty="0">
                <a:latin typeface="Arial"/>
                <a:cs typeface="Arial"/>
              </a:rPr>
              <a:t>“to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120" dirty="0">
                <a:latin typeface="Arial"/>
                <a:cs typeface="Arial"/>
              </a:rPr>
              <a:t>be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completed”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or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200" dirty="0">
                <a:latin typeface="Arial"/>
                <a:cs typeface="Arial"/>
              </a:rPr>
              <a:t>“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120" dirty="0">
                <a:latin typeface="Arial"/>
                <a:cs typeface="Arial"/>
              </a:rPr>
              <a:t>be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presented”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are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not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usually </a:t>
            </a:r>
            <a:r>
              <a:rPr sz="2400" spc="-114" dirty="0">
                <a:latin typeface="Arial"/>
                <a:cs typeface="Arial"/>
              </a:rPr>
              <a:t>acceptable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135" dirty="0">
                <a:latin typeface="Arial"/>
                <a:cs typeface="Arial"/>
              </a:rPr>
              <a:t>(unless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conference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140" dirty="0">
                <a:latin typeface="Arial"/>
                <a:cs typeface="Arial"/>
              </a:rPr>
              <a:t>calls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in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125" dirty="0">
                <a:latin typeface="Arial"/>
                <a:cs typeface="Arial"/>
              </a:rPr>
              <a:t>progress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work)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51572" y="6354064"/>
            <a:ext cx="19685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25" dirty="0">
                <a:solidFill>
                  <a:srgbClr val="595959"/>
                </a:solidFill>
                <a:latin typeface="Arial"/>
                <a:cs typeface="Arial"/>
              </a:rPr>
              <a:t>19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1925">
              <a:lnSpc>
                <a:spcPct val="100000"/>
              </a:lnSpc>
              <a:spcBef>
                <a:spcPts val="100"/>
              </a:spcBef>
            </a:pPr>
            <a:r>
              <a:rPr spc="-185" dirty="0"/>
              <a:t>Which</a:t>
            </a:r>
            <a:r>
              <a:rPr spc="-204" dirty="0"/>
              <a:t> </a:t>
            </a:r>
            <a:r>
              <a:rPr spc="-229" dirty="0"/>
              <a:t>example</a:t>
            </a:r>
            <a:r>
              <a:rPr spc="-200" dirty="0"/>
              <a:t> </a:t>
            </a:r>
            <a:r>
              <a:rPr spc="-240" dirty="0"/>
              <a:t>is</a:t>
            </a:r>
            <a:r>
              <a:rPr spc="-200" dirty="0"/>
              <a:t> </a:t>
            </a:r>
            <a:r>
              <a:rPr spc="-140" dirty="0"/>
              <a:t>stronger?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5080">
              <a:lnSpc>
                <a:spcPct val="105100"/>
              </a:lnSpc>
              <a:spcBef>
                <a:spcPts val="130"/>
              </a:spcBef>
            </a:pPr>
            <a:r>
              <a:rPr b="1" spc="-165" dirty="0">
                <a:latin typeface="Arial"/>
                <a:cs typeface="Arial"/>
              </a:rPr>
              <a:t>Results:</a:t>
            </a:r>
            <a:r>
              <a:rPr b="1" spc="-45" dirty="0">
                <a:latin typeface="Arial"/>
                <a:cs typeface="Arial"/>
              </a:rPr>
              <a:t> </a:t>
            </a:r>
            <a:r>
              <a:rPr spc="-75" dirty="0"/>
              <a:t>Participants</a:t>
            </a:r>
            <a:r>
              <a:rPr spc="-55" dirty="0"/>
              <a:t> </a:t>
            </a:r>
            <a:r>
              <a:rPr spc="-65" dirty="0"/>
              <a:t>were</a:t>
            </a:r>
            <a:r>
              <a:rPr spc="-45" dirty="0"/>
              <a:t> </a:t>
            </a:r>
            <a:r>
              <a:rPr spc="-55" dirty="0"/>
              <a:t>ethnically</a:t>
            </a:r>
            <a:r>
              <a:rPr spc="-50" dirty="0"/>
              <a:t> </a:t>
            </a:r>
            <a:r>
              <a:rPr spc="-80" dirty="0"/>
              <a:t>diverse</a:t>
            </a:r>
            <a:r>
              <a:rPr spc="-45" dirty="0"/>
              <a:t> </a:t>
            </a:r>
            <a:r>
              <a:rPr spc="-25" dirty="0"/>
              <a:t>and </a:t>
            </a:r>
            <a:r>
              <a:rPr spc="-35" dirty="0"/>
              <a:t>reported</a:t>
            </a:r>
            <a:r>
              <a:rPr spc="-55" dirty="0"/>
              <a:t> </a:t>
            </a:r>
            <a:r>
              <a:rPr spc="-135" dirty="0"/>
              <a:t>UAI</a:t>
            </a:r>
            <a:r>
              <a:rPr spc="-65" dirty="0"/>
              <a:t> </a:t>
            </a:r>
            <a:r>
              <a:rPr dirty="0"/>
              <a:t>with</a:t>
            </a:r>
            <a:r>
              <a:rPr spc="-50" dirty="0"/>
              <a:t> </a:t>
            </a:r>
            <a:r>
              <a:rPr spc="-55" dirty="0"/>
              <a:t>concurrent</a:t>
            </a:r>
            <a:r>
              <a:rPr spc="-65" dirty="0"/>
              <a:t> </a:t>
            </a:r>
            <a:r>
              <a:rPr spc="-75" dirty="0"/>
              <a:t>binge</a:t>
            </a:r>
            <a:r>
              <a:rPr spc="-50" dirty="0"/>
              <a:t> </a:t>
            </a:r>
            <a:r>
              <a:rPr spc="-55" dirty="0"/>
              <a:t>drinking.</a:t>
            </a:r>
            <a:r>
              <a:rPr spc="-65" dirty="0"/>
              <a:t> </a:t>
            </a:r>
            <a:r>
              <a:rPr spc="-10" dirty="0"/>
              <a:t>Analysis </a:t>
            </a:r>
            <a:r>
              <a:rPr dirty="0"/>
              <a:t>of</a:t>
            </a:r>
            <a:r>
              <a:rPr spc="-70" dirty="0"/>
              <a:t> </a:t>
            </a:r>
            <a:r>
              <a:rPr spc="-45" dirty="0"/>
              <a:t>in-</a:t>
            </a:r>
            <a:r>
              <a:rPr spc="-35" dirty="0"/>
              <a:t>depth</a:t>
            </a:r>
            <a:r>
              <a:rPr spc="-65" dirty="0"/>
              <a:t> </a:t>
            </a:r>
            <a:r>
              <a:rPr spc="-50" dirty="0"/>
              <a:t>interviews</a:t>
            </a:r>
            <a:r>
              <a:rPr spc="-70" dirty="0"/>
              <a:t> specifically </a:t>
            </a:r>
            <a:r>
              <a:rPr dirty="0"/>
              <a:t>with</a:t>
            </a:r>
            <a:r>
              <a:rPr spc="-65" dirty="0"/>
              <a:t> </a:t>
            </a:r>
            <a:r>
              <a:rPr spc="-75" dirty="0"/>
              <a:t>those</a:t>
            </a:r>
            <a:r>
              <a:rPr spc="-60" dirty="0"/>
              <a:t> </a:t>
            </a:r>
            <a:r>
              <a:rPr spc="-10" dirty="0"/>
              <a:t>engaging </a:t>
            </a:r>
            <a:r>
              <a:rPr spc="-20" dirty="0"/>
              <a:t>in</a:t>
            </a:r>
            <a:r>
              <a:rPr spc="-75" dirty="0"/>
              <a:t> </a:t>
            </a:r>
            <a:r>
              <a:rPr spc="-135" dirty="0"/>
              <a:t>UAI</a:t>
            </a:r>
            <a:r>
              <a:rPr spc="-80" dirty="0"/>
              <a:t> </a:t>
            </a:r>
            <a:r>
              <a:rPr spc="-95" dirty="0"/>
              <a:t>and</a:t>
            </a:r>
            <a:r>
              <a:rPr spc="-70" dirty="0"/>
              <a:t> </a:t>
            </a:r>
            <a:r>
              <a:rPr spc="-85" dirty="0"/>
              <a:t>binge</a:t>
            </a:r>
            <a:r>
              <a:rPr spc="-70" dirty="0"/>
              <a:t> </a:t>
            </a:r>
            <a:r>
              <a:rPr spc="-55" dirty="0"/>
              <a:t>drinking,</a:t>
            </a:r>
            <a:r>
              <a:rPr spc="-80" dirty="0"/>
              <a:t> </a:t>
            </a:r>
            <a:r>
              <a:rPr spc="-75" dirty="0"/>
              <a:t>revealed</a:t>
            </a:r>
            <a:r>
              <a:rPr spc="-70" dirty="0"/>
              <a:t> </a:t>
            </a:r>
            <a:r>
              <a:rPr dirty="0"/>
              <a:t>that</a:t>
            </a:r>
            <a:r>
              <a:rPr spc="-80" dirty="0"/>
              <a:t> </a:t>
            </a:r>
            <a:r>
              <a:rPr spc="-90" dirty="0"/>
              <a:t>men</a:t>
            </a:r>
            <a:r>
              <a:rPr spc="-70" dirty="0"/>
              <a:t> </a:t>
            </a:r>
            <a:r>
              <a:rPr spc="-75" dirty="0"/>
              <a:t>1) </a:t>
            </a:r>
            <a:r>
              <a:rPr spc="-20" dirty="0"/>
              <a:t>face </a:t>
            </a:r>
            <a:r>
              <a:rPr spc="-100" dirty="0"/>
              <a:t>challenges</a:t>
            </a:r>
            <a:r>
              <a:rPr spc="-70" dirty="0"/>
              <a:t> navigating</a:t>
            </a:r>
            <a:r>
              <a:rPr spc="-55" dirty="0"/>
              <a:t> community</a:t>
            </a:r>
            <a:r>
              <a:rPr spc="-60" dirty="0"/>
              <a:t> </a:t>
            </a:r>
            <a:r>
              <a:rPr spc="-50" dirty="0"/>
              <a:t>normative</a:t>
            </a:r>
            <a:r>
              <a:rPr spc="-55" dirty="0"/>
              <a:t> </a:t>
            </a:r>
            <a:r>
              <a:rPr spc="-10" dirty="0"/>
              <a:t>drinking </a:t>
            </a:r>
            <a:r>
              <a:rPr spc="-70" dirty="0"/>
              <a:t>expectations, </a:t>
            </a:r>
            <a:r>
              <a:rPr spc="-125" dirty="0"/>
              <a:t>such</a:t>
            </a:r>
            <a:r>
              <a:rPr spc="-65" dirty="0"/>
              <a:t> </a:t>
            </a:r>
            <a:r>
              <a:rPr spc="-175" dirty="0"/>
              <a:t>as</a:t>
            </a:r>
            <a:r>
              <a:rPr spc="-75" dirty="0"/>
              <a:t> </a:t>
            </a:r>
            <a:r>
              <a:rPr spc="-65" dirty="0"/>
              <a:t>peer</a:t>
            </a:r>
            <a:r>
              <a:rPr spc="-70" dirty="0"/>
              <a:t> </a:t>
            </a:r>
            <a:r>
              <a:rPr spc="-90" dirty="0"/>
              <a:t>pressure</a:t>
            </a:r>
            <a:r>
              <a:rPr spc="-65" dirty="0"/>
              <a:t> </a:t>
            </a:r>
            <a:r>
              <a:rPr dirty="0"/>
              <a:t>to</a:t>
            </a:r>
            <a:r>
              <a:rPr spc="-70" dirty="0"/>
              <a:t> </a:t>
            </a:r>
            <a:r>
              <a:rPr spc="-40" dirty="0"/>
              <a:t>drink</a:t>
            </a:r>
            <a:r>
              <a:rPr spc="-75" dirty="0"/>
              <a:t> </a:t>
            </a:r>
            <a:r>
              <a:rPr spc="-95" dirty="0"/>
              <a:t>and</a:t>
            </a:r>
            <a:r>
              <a:rPr spc="-60" dirty="0"/>
              <a:t> </a:t>
            </a:r>
            <a:r>
              <a:rPr spc="-10" dirty="0"/>
              <a:t>“hook </a:t>
            </a:r>
            <a:r>
              <a:rPr dirty="0"/>
              <a:t>up”</a:t>
            </a:r>
            <a:r>
              <a:rPr spc="-80" dirty="0"/>
              <a:t> </a:t>
            </a:r>
            <a:r>
              <a:rPr dirty="0"/>
              <a:t>with</a:t>
            </a:r>
            <a:r>
              <a:rPr spc="-60" dirty="0"/>
              <a:t> </a:t>
            </a:r>
            <a:r>
              <a:rPr spc="-114" dirty="0"/>
              <a:t>sexual</a:t>
            </a:r>
            <a:r>
              <a:rPr spc="-65" dirty="0"/>
              <a:t> </a:t>
            </a:r>
            <a:r>
              <a:rPr spc="-60" dirty="0"/>
              <a:t>partners,</a:t>
            </a:r>
            <a:r>
              <a:rPr spc="-65" dirty="0"/>
              <a:t> </a:t>
            </a:r>
            <a:r>
              <a:rPr spc="-75" dirty="0"/>
              <a:t>2)</a:t>
            </a:r>
            <a:r>
              <a:rPr spc="-60" dirty="0"/>
              <a:t> </a:t>
            </a:r>
            <a:r>
              <a:rPr spc="-70" dirty="0"/>
              <a:t>believe</a:t>
            </a:r>
            <a:r>
              <a:rPr spc="-60" dirty="0"/>
              <a:t> </a:t>
            </a:r>
            <a:r>
              <a:rPr dirty="0"/>
              <a:t>that</a:t>
            </a:r>
            <a:r>
              <a:rPr spc="-70" dirty="0"/>
              <a:t> </a:t>
            </a:r>
            <a:r>
              <a:rPr spc="-85" dirty="0"/>
              <a:t>binge</a:t>
            </a:r>
            <a:r>
              <a:rPr spc="-55" dirty="0"/>
              <a:t> </a:t>
            </a:r>
            <a:r>
              <a:rPr spc="-10" dirty="0"/>
              <a:t>drinking </a:t>
            </a:r>
            <a:r>
              <a:rPr spc="-95" dirty="0"/>
              <a:t>and</a:t>
            </a:r>
            <a:r>
              <a:rPr spc="-50" dirty="0"/>
              <a:t> </a:t>
            </a:r>
            <a:r>
              <a:rPr spc="-80" dirty="0"/>
              <a:t>episodic</a:t>
            </a:r>
            <a:r>
              <a:rPr spc="-50" dirty="0"/>
              <a:t> </a:t>
            </a:r>
            <a:r>
              <a:rPr spc="-100" dirty="0"/>
              <a:t>substance</a:t>
            </a:r>
            <a:r>
              <a:rPr spc="-45" dirty="0"/>
              <a:t> </a:t>
            </a:r>
            <a:r>
              <a:rPr spc="-130" dirty="0"/>
              <a:t>use</a:t>
            </a:r>
            <a:r>
              <a:rPr spc="-45" dirty="0"/>
              <a:t> </a:t>
            </a:r>
            <a:r>
              <a:rPr spc="-105" dirty="0"/>
              <a:t>enhance</a:t>
            </a:r>
            <a:r>
              <a:rPr spc="-50" dirty="0"/>
              <a:t> </a:t>
            </a:r>
            <a:r>
              <a:rPr spc="-95" dirty="0"/>
              <a:t>experiences</a:t>
            </a:r>
            <a:r>
              <a:rPr spc="-55" dirty="0"/>
              <a:t> </a:t>
            </a:r>
            <a:r>
              <a:rPr spc="-25" dirty="0"/>
              <a:t>of </a:t>
            </a:r>
            <a:r>
              <a:rPr spc="-40" dirty="0"/>
              <a:t>disinhibition,</a:t>
            </a:r>
            <a:r>
              <a:rPr spc="-45" dirty="0"/>
              <a:t> </a:t>
            </a:r>
            <a:r>
              <a:rPr spc="-60" dirty="0"/>
              <a:t>euphoria,</a:t>
            </a:r>
            <a:r>
              <a:rPr spc="-40" dirty="0"/>
              <a:t> </a:t>
            </a:r>
            <a:r>
              <a:rPr spc="-95" dirty="0"/>
              <a:t>and</a:t>
            </a:r>
            <a:r>
              <a:rPr spc="-40" dirty="0"/>
              <a:t> </a:t>
            </a:r>
            <a:r>
              <a:rPr spc="-90" dirty="0"/>
              <a:t>spontaneous</a:t>
            </a:r>
            <a:r>
              <a:rPr spc="-45" dirty="0"/>
              <a:t> </a:t>
            </a:r>
            <a:r>
              <a:rPr spc="-10" dirty="0"/>
              <a:t>sexual </a:t>
            </a:r>
            <a:r>
              <a:rPr spc="-65" dirty="0"/>
              <a:t>behavior,</a:t>
            </a:r>
            <a:r>
              <a:rPr spc="-70" dirty="0"/>
              <a:t> </a:t>
            </a:r>
            <a:r>
              <a:rPr spc="-95" dirty="0"/>
              <a:t>and</a:t>
            </a:r>
            <a:r>
              <a:rPr spc="-65" dirty="0"/>
              <a:t> </a:t>
            </a:r>
            <a:r>
              <a:rPr spc="-75" dirty="0"/>
              <a:t>3)</a:t>
            </a:r>
            <a:r>
              <a:rPr spc="-65" dirty="0"/>
              <a:t> </a:t>
            </a:r>
            <a:r>
              <a:rPr spc="-114" dirty="0"/>
              <a:t>express</a:t>
            </a:r>
            <a:r>
              <a:rPr spc="-75" dirty="0"/>
              <a:t> </a:t>
            </a:r>
            <a:r>
              <a:rPr spc="-140" dirty="0"/>
              <a:t>a</a:t>
            </a:r>
            <a:r>
              <a:rPr spc="-70" dirty="0"/>
              <a:t> </a:t>
            </a:r>
            <a:r>
              <a:rPr spc="-85" dirty="0"/>
              <a:t>desire</a:t>
            </a:r>
            <a:r>
              <a:rPr spc="-65" dirty="0"/>
              <a:t> </a:t>
            </a:r>
            <a:r>
              <a:rPr dirty="0"/>
              <a:t>for</a:t>
            </a:r>
            <a:r>
              <a:rPr spc="-75" dirty="0"/>
              <a:t> </a:t>
            </a:r>
            <a:r>
              <a:rPr spc="-55" dirty="0"/>
              <a:t>intimacy</a:t>
            </a:r>
            <a:r>
              <a:rPr spc="-65" dirty="0"/>
              <a:t> </a:t>
            </a:r>
            <a:r>
              <a:rPr spc="-25" dirty="0"/>
              <a:t>and ability</a:t>
            </a:r>
            <a:r>
              <a:rPr spc="-70" dirty="0"/>
              <a:t> </a:t>
            </a:r>
            <a:r>
              <a:rPr dirty="0"/>
              <a:t>to</a:t>
            </a:r>
            <a:r>
              <a:rPr spc="-70" dirty="0"/>
              <a:t> </a:t>
            </a:r>
            <a:r>
              <a:rPr spc="-10" dirty="0"/>
              <a:t>trust</a:t>
            </a:r>
            <a:r>
              <a:rPr spc="-75" dirty="0"/>
              <a:t> </a:t>
            </a:r>
            <a:r>
              <a:rPr spc="-95" dirty="0"/>
              <a:t>anonymous</a:t>
            </a:r>
            <a:r>
              <a:rPr spc="-70" dirty="0"/>
              <a:t> </a:t>
            </a:r>
            <a:r>
              <a:rPr spc="-60" dirty="0"/>
              <a:t>partners,</a:t>
            </a:r>
            <a:r>
              <a:rPr spc="-70" dirty="0"/>
              <a:t> </a:t>
            </a:r>
            <a:r>
              <a:rPr spc="-60" dirty="0"/>
              <a:t>relying on</a:t>
            </a:r>
            <a:r>
              <a:rPr spc="-65" dirty="0"/>
              <a:t> </a:t>
            </a:r>
            <a:r>
              <a:rPr spc="-10" dirty="0"/>
              <a:t>partner- </a:t>
            </a:r>
            <a:r>
              <a:rPr spc="-85" dirty="0"/>
              <a:t>focused</a:t>
            </a:r>
            <a:r>
              <a:rPr spc="-50" dirty="0"/>
              <a:t> </a:t>
            </a:r>
            <a:r>
              <a:rPr spc="-55" dirty="0"/>
              <a:t>responsibility </a:t>
            </a:r>
            <a:r>
              <a:rPr spc="-95" dirty="0"/>
              <a:t>(an</a:t>
            </a:r>
            <a:r>
              <a:rPr spc="-45" dirty="0"/>
              <a:t> </a:t>
            </a:r>
            <a:r>
              <a:rPr spc="-80" dirty="0"/>
              <a:t>assumption</a:t>
            </a:r>
            <a:r>
              <a:rPr spc="-50" dirty="0"/>
              <a:t> </a:t>
            </a:r>
            <a:r>
              <a:rPr dirty="0"/>
              <a:t>that</a:t>
            </a:r>
            <a:r>
              <a:rPr spc="-50" dirty="0"/>
              <a:t> </a:t>
            </a:r>
            <a:r>
              <a:rPr spc="-60" dirty="0"/>
              <a:t>partners </a:t>
            </a:r>
            <a:r>
              <a:rPr spc="-20" dirty="0"/>
              <a:t>will </a:t>
            </a:r>
            <a:r>
              <a:rPr spc="-100" dirty="0"/>
              <a:t>disclose</a:t>
            </a:r>
            <a:r>
              <a:rPr spc="-70" dirty="0"/>
              <a:t> </a:t>
            </a:r>
            <a:r>
              <a:rPr dirty="0"/>
              <a:t>if</a:t>
            </a:r>
            <a:r>
              <a:rPr spc="-65" dirty="0"/>
              <a:t> </a:t>
            </a:r>
            <a:r>
              <a:rPr spc="-125" dirty="0"/>
              <a:t>HIV-</a:t>
            </a:r>
            <a:r>
              <a:rPr spc="-55" dirty="0"/>
              <a:t>positive</a:t>
            </a:r>
            <a:r>
              <a:rPr spc="-60" dirty="0"/>
              <a:t> </a:t>
            </a:r>
            <a:r>
              <a:rPr spc="-10" dirty="0"/>
              <a:t>or</a:t>
            </a:r>
            <a:r>
              <a:rPr spc="-70" dirty="0"/>
              <a:t> </a:t>
            </a:r>
            <a:r>
              <a:rPr spc="-135" dirty="0"/>
              <a:t>use</a:t>
            </a:r>
            <a:r>
              <a:rPr spc="-55" dirty="0"/>
              <a:t> </a:t>
            </a:r>
            <a:r>
              <a:rPr spc="-140" dirty="0"/>
              <a:t>a</a:t>
            </a:r>
            <a:r>
              <a:rPr spc="-65" dirty="0"/>
              <a:t> </a:t>
            </a:r>
            <a:r>
              <a:rPr spc="-80" dirty="0"/>
              <a:t>condom</a:t>
            </a:r>
            <a:r>
              <a:rPr spc="-65" dirty="0"/>
              <a:t> </a:t>
            </a:r>
            <a:r>
              <a:rPr dirty="0"/>
              <a:t>to</a:t>
            </a:r>
            <a:r>
              <a:rPr spc="-65" dirty="0"/>
              <a:t> </a:t>
            </a:r>
            <a:r>
              <a:rPr spc="-25" dirty="0"/>
              <a:t>protect</a:t>
            </a:r>
            <a:r>
              <a:rPr spc="-65" dirty="0"/>
              <a:t> </a:t>
            </a:r>
            <a:r>
              <a:rPr spc="-25" dirty="0"/>
              <a:t>the </a:t>
            </a:r>
            <a:r>
              <a:rPr spc="-10" dirty="0"/>
              <a:t>participant).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b="1" spc="-165" dirty="0">
                <a:latin typeface="Arial"/>
                <a:cs typeface="Arial"/>
              </a:rPr>
              <a:t>Results:</a:t>
            </a:r>
            <a:r>
              <a:rPr b="1" spc="-45" dirty="0">
                <a:latin typeface="Arial"/>
                <a:cs typeface="Arial"/>
              </a:rPr>
              <a:t> </a:t>
            </a:r>
            <a:r>
              <a:rPr spc="-75" dirty="0"/>
              <a:t>Participants</a:t>
            </a:r>
            <a:r>
              <a:rPr spc="-55" dirty="0"/>
              <a:t> </a:t>
            </a:r>
            <a:r>
              <a:rPr spc="-65" dirty="0"/>
              <a:t>were</a:t>
            </a:r>
            <a:r>
              <a:rPr spc="-45" dirty="0"/>
              <a:t> </a:t>
            </a:r>
            <a:r>
              <a:rPr spc="-55" dirty="0"/>
              <a:t>ethnically</a:t>
            </a:r>
            <a:r>
              <a:rPr spc="-50" dirty="0"/>
              <a:t> </a:t>
            </a:r>
            <a:r>
              <a:rPr spc="-80" dirty="0"/>
              <a:t>diverse</a:t>
            </a:r>
            <a:r>
              <a:rPr spc="-45" dirty="0"/>
              <a:t> </a:t>
            </a:r>
            <a:r>
              <a:rPr spc="-20" dirty="0"/>
              <a:t>(65% </a:t>
            </a:r>
            <a:r>
              <a:rPr spc="-65" dirty="0"/>
              <a:t>non-</a:t>
            </a:r>
            <a:r>
              <a:rPr spc="-25" dirty="0"/>
              <a:t>white)</a:t>
            </a:r>
            <a:r>
              <a:rPr spc="-65" dirty="0"/>
              <a:t> </a:t>
            </a:r>
            <a:r>
              <a:rPr spc="-95" dirty="0"/>
              <a:t>and</a:t>
            </a:r>
            <a:r>
              <a:rPr spc="-65" dirty="0"/>
              <a:t> </a:t>
            </a:r>
            <a:r>
              <a:rPr spc="-175" dirty="0"/>
              <a:t>85%</a:t>
            </a:r>
            <a:r>
              <a:rPr spc="-70" dirty="0"/>
              <a:t> </a:t>
            </a:r>
            <a:r>
              <a:rPr spc="-85" dirty="0"/>
              <a:t>(n=17)</a:t>
            </a:r>
            <a:r>
              <a:rPr spc="-65" dirty="0"/>
              <a:t> </a:t>
            </a:r>
            <a:r>
              <a:rPr spc="-35" dirty="0"/>
              <a:t>reported</a:t>
            </a:r>
            <a:r>
              <a:rPr spc="-65" dirty="0"/>
              <a:t> </a:t>
            </a:r>
            <a:r>
              <a:rPr spc="-135" dirty="0"/>
              <a:t>UAI</a:t>
            </a:r>
            <a:r>
              <a:rPr spc="-75" dirty="0"/>
              <a:t> </a:t>
            </a:r>
            <a:r>
              <a:rPr spc="-20" dirty="0"/>
              <a:t>with </a:t>
            </a:r>
            <a:r>
              <a:rPr spc="-55" dirty="0"/>
              <a:t>concurrent</a:t>
            </a:r>
            <a:r>
              <a:rPr spc="-70" dirty="0"/>
              <a:t> </a:t>
            </a:r>
            <a:r>
              <a:rPr spc="-75" dirty="0"/>
              <a:t>binge</a:t>
            </a:r>
            <a:r>
              <a:rPr spc="-65" dirty="0"/>
              <a:t> </a:t>
            </a:r>
            <a:r>
              <a:rPr spc="-50" dirty="0"/>
              <a:t>drinking</a:t>
            </a:r>
            <a:r>
              <a:rPr spc="-65" dirty="0"/>
              <a:t> </a:t>
            </a:r>
            <a:r>
              <a:rPr spc="-60" dirty="0"/>
              <a:t>during</a:t>
            </a:r>
            <a:r>
              <a:rPr spc="-65" dirty="0"/>
              <a:t> </a:t>
            </a:r>
            <a:r>
              <a:rPr spc="-20" dirty="0"/>
              <a:t>the</a:t>
            </a:r>
            <a:r>
              <a:rPr spc="-65" dirty="0"/>
              <a:t> </a:t>
            </a:r>
            <a:r>
              <a:rPr spc="-85" dirty="0"/>
              <a:t>past</a:t>
            </a:r>
            <a:r>
              <a:rPr spc="-70" dirty="0"/>
              <a:t> </a:t>
            </a:r>
            <a:r>
              <a:rPr spc="-90" dirty="0"/>
              <a:t>3</a:t>
            </a:r>
            <a:r>
              <a:rPr spc="-70" dirty="0"/>
              <a:t> </a:t>
            </a:r>
            <a:r>
              <a:rPr spc="-30" dirty="0"/>
              <a:t>months. </a:t>
            </a:r>
            <a:r>
              <a:rPr spc="-110" dirty="0"/>
              <a:t>Analysis</a:t>
            </a:r>
            <a:r>
              <a:rPr spc="-75" dirty="0"/>
              <a:t> </a:t>
            </a:r>
            <a:r>
              <a:rPr dirty="0"/>
              <a:t>of</a:t>
            </a:r>
            <a:r>
              <a:rPr spc="-70" dirty="0"/>
              <a:t> </a:t>
            </a:r>
            <a:r>
              <a:rPr spc="-45" dirty="0"/>
              <a:t>in-</a:t>
            </a:r>
            <a:r>
              <a:rPr spc="-35" dirty="0"/>
              <a:t>depth</a:t>
            </a:r>
            <a:r>
              <a:rPr spc="-60" dirty="0"/>
              <a:t> </a:t>
            </a:r>
            <a:r>
              <a:rPr spc="-50" dirty="0"/>
              <a:t>interviews</a:t>
            </a:r>
            <a:r>
              <a:rPr spc="-75" dirty="0"/>
              <a:t> </a:t>
            </a:r>
            <a:r>
              <a:rPr spc="-70" dirty="0"/>
              <a:t>specifically</a:t>
            </a:r>
            <a:r>
              <a:rPr spc="-65" dirty="0"/>
              <a:t> </a:t>
            </a:r>
            <a:r>
              <a:rPr spc="-20" dirty="0"/>
              <a:t>with </a:t>
            </a:r>
            <a:r>
              <a:rPr spc="-75" dirty="0"/>
              <a:t>those</a:t>
            </a:r>
            <a:r>
              <a:rPr spc="-60" dirty="0"/>
              <a:t> </a:t>
            </a:r>
            <a:r>
              <a:rPr spc="-110" dirty="0"/>
              <a:t>engaging</a:t>
            </a:r>
            <a:r>
              <a:rPr spc="-60" dirty="0"/>
              <a:t> </a:t>
            </a:r>
            <a:r>
              <a:rPr spc="-20" dirty="0"/>
              <a:t>in</a:t>
            </a:r>
            <a:r>
              <a:rPr spc="-60" dirty="0"/>
              <a:t> </a:t>
            </a:r>
            <a:r>
              <a:rPr spc="-135" dirty="0"/>
              <a:t>UAI</a:t>
            </a:r>
            <a:r>
              <a:rPr spc="-70" dirty="0"/>
              <a:t> </a:t>
            </a:r>
            <a:r>
              <a:rPr spc="-95" dirty="0"/>
              <a:t>and</a:t>
            </a:r>
            <a:r>
              <a:rPr spc="-55" dirty="0"/>
              <a:t> </a:t>
            </a:r>
            <a:r>
              <a:rPr spc="-85" dirty="0"/>
              <a:t>binge</a:t>
            </a:r>
            <a:r>
              <a:rPr spc="-60" dirty="0"/>
              <a:t> </a:t>
            </a:r>
            <a:r>
              <a:rPr spc="-55" dirty="0"/>
              <a:t>drinking,</a:t>
            </a:r>
            <a:r>
              <a:rPr spc="-65" dirty="0"/>
              <a:t> </a:t>
            </a:r>
            <a:r>
              <a:rPr spc="-10" dirty="0"/>
              <a:t>revealed </a:t>
            </a:r>
            <a:r>
              <a:rPr dirty="0"/>
              <a:t>that</a:t>
            </a:r>
            <a:r>
              <a:rPr spc="-75" dirty="0"/>
              <a:t> </a:t>
            </a:r>
            <a:r>
              <a:rPr spc="-90" dirty="0"/>
              <a:t>men</a:t>
            </a:r>
            <a:r>
              <a:rPr spc="-60" dirty="0"/>
              <a:t> </a:t>
            </a:r>
            <a:r>
              <a:rPr spc="-75" dirty="0"/>
              <a:t>1)</a:t>
            </a:r>
            <a:r>
              <a:rPr spc="-60" dirty="0"/>
              <a:t> </a:t>
            </a:r>
            <a:r>
              <a:rPr spc="-95" dirty="0"/>
              <a:t>face</a:t>
            </a:r>
            <a:r>
              <a:rPr spc="-60" dirty="0"/>
              <a:t> </a:t>
            </a:r>
            <a:r>
              <a:rPr spc="-100" dirty="0"/>
              <a:t>challenges</a:t>
            </a:r>
            <a:r>
              <a:rPr spc="-70" dirty="0"/>
              <a:t> </a:t>
            </a:r>
            <a:r>
              <a:rPr spc="-75" dirty="0"/>
              <a:t>navigating</a:t>
            </a:r>
            <a:r>
              <a:rPr spc="-60" dirty="0"/>
              <a:t> </a:t>
            </a:r>
            <a:r>
              <a:rPr spc="-10" dirty="0"/>
              <a:t>community </a:t>
            </a:r>
            <a:r>
              <a:rPr spc="-50" dirty="0"/>
              <a:t>normative</a:t>
            </a:r>
            <a:r>
              <a:rPr spc="-60" dirty="0"/>
              <a:t> </a:t>
            </a:r>
            <a:r>
              <a:rPr spc="-55" dirty="0"/>
              <a:t>drinking </a:t>
            </a:r>
            <a:r>
              <a:rPr spc="-70" dirty="0"/>
              <a:t>expectations,</a:t>
            </a:r>
            <a:r>
              <a:rPr spc="-65" dirty="0"/>
              <a:t> </a:t>
            </a:r>
            <a:r>
              <a:rPr spc="-125" dirty="0"/>
              <a:t>such</a:t>
            </a:r>
            <a:r>
              <a:rPr spc="-55" dirty="0"/>
              <a:t> </a:t>
            </a:r>
            <a:r>
              <a:rPr spc="-175" dirty="0"/>
              <a:t>as</a:t>
            </a:r>
            <a:r>
              <a:rPr spc="-70" dirty="0"/>
              <a:t> </a:t>
            </a:r>
            <a:r>
              <a:rPr spc="-20" dirty="0"/>
              <a:t>peer </a:t>
            </a:r>
            <a:r>
              <a:rPr spc="-90" dirty="0"/>
              <a:t>pressure</a:t>
            </a:r>
            <a:r>
              <a:rPr spc="-80" dirty="0"/>
              <a:t> </a:t>
            </a:r>
            <a:r>
              <a:rPr dirty="0"/>
              <a:t>to</a:t>
            </a:r>
            <a:r>
              <a:rPr spc="-70" dirty="0"/>
              <a:t> </a:t>
            </a:r>
            <a:r>
              <a:rPr spc="-35" dirty="0"/>
              <a:t>drink</a:t>
            </a:r>
            <a:r>
              <a:rPr spc="-80" dirty="0"/>
              <a:t> </a:t>
            </a:r>
            <a:r>
              <a:rPr spc="-95" dirty="0"/>
              <a:t>and</a:t>
            </a:r>
            <a:r>
              <a:rPr spc="-65" dirty="0"/>
              <a:t> </a:t>
            </a:r>
            <a:r>
              <a:rPr spc="-25" dirty="0"/>
              <a:t>“hook</a:t>
            </a:r>
            <a:r>
              <a:rPr spc="-80" dirty="0"/>
              <a:t> </a:t>
            </a:r>
            <a:r>
              <a:rPr dirty="0"/>
              <a:t>up”</a:t>
            </a:r>
            <a:r>
              <a:rPr spc="-75" dirty="0"/>
              <a:t> </a:t>
            </a:r>
            <a:r>
              <a:rPr dirty="0"/>
              <a:t>with</a:t>
            </a:r>
            <a:r>
              <a:rPr spc="-65" dirty="0"/>
              <a:t> </a:t>
            </a:r>
            <a:r>
              <a:rPr spc="-10" dirty="0"/>
              <a:t>sexual </a:t>
            </a:r>
            <a:r>
              <a:rPr spc="-60" dirty="0"/>
              <a:t>partners,</a:t>
            </a:r>
            <a:r>
              <a:rPr spc="-70" dirty="0"/>
              <a:t> </a:t>
            </a:r>
            <a:r>
              <a:rPr spc="-75" dirty="0"/>
              <a:t>2)</a:t>
            </a:r>
            <a:r>
              <a:rPr spc="-60" dirty="0"/>
              <a:t> </a:t>
            </a:r>
            <a:r>
              <a:rPr spc="-70" dirty="0"/>
              <a:t>believe</a:t>
            </a:r>
            <a:r>
              <a:rPr spc="-65" dirty="0"/>
              <a:t> </a:t>
            </a:r>
            <a:r>
              <a:rPr dirty="0"/>
              <a:t>that</a:t>
            </a:r>
            <a:r>
              <a:rPr spc="-70" dirty="0"/>
              <a:t> </a:t>
            </a:r>
            <a:r>
              <a:rPr spc="-85" dirty="0"/>
              <a:t>binge</a:t>
            </a:r>
            <a:r>
              <a:rPr spc="-65" dirty="0"/>
              <a:t> </a:t>
            </a:r>
            <a:r>
              <a:rPr spc="-55" dirty="0"/>
              <a:t>drinking</a:t>
            </a:r>
            <a:r>
              <a:rPr spc="-60" dirty="0"/>
              <a:t> </a:t>
            </a:r>
            <a:r>
              <a:rPr spc="-95" dirty="0"/>
              <a:t>and</a:t>
            </a:r>
            <a:r>
              <a:rPr spc="-65" dirty="0"/>
              <a:t> </a:t>
            </a:r>
            <a:r>
              <a:rPr spc="-35" dirty="0"/>
              <a:t>episodic </a:t>
            </a:r>
            <a:r>
              <a:rPr spc="-100" dirty="0"/>
              <a:t>substance</a:t>
            </a:r>
            <a:r>
              <a:rPr spc="-75" dirty="0"/>
              <a:t> </a:t>
            </a:r>
            <a:r>
              <a:rPr spc="-130" dirty="0"/>
              <a:t>use</a:t>
            </a:r>
            <a:r>
              <a:rPr spc="-70" dirty="0"/>
              <a:t> </a:t>
            </a:r>
            <a:r>
              <a:rPr spc="-100" dirty="0"/>
              <a:t>enhance</a:t>
            </a:r>
            <a:r>
              <a:rPr spc="-70" dirty="0"/>
              <a:t> </a:t>
            </a:r>
            <a:r>
              <a:rPr spc="-95" dirty="0"/>
              <a:t>experiences</a:t>
            </a:r>
            <a:r>
              <a:rPr spc="-80" dirty="0"/>
              <a:t> </a:t>
            </a:r>
            <a:r>
              <a:rPr dirty="0"/>
              <a:t>of</a:t>
            </a:r>
            <a:r>
              <a:rPr spc="-75" dirty="0"/>
              <a:t> </a:t>
            </a:r>
            <a:r>
              <a:rPr spc="-10" dirty="0"/>
              <a:t>disinhibition, </a:t>
            </a:r>
            <a:r>
              <a:rPr spc="-60" dirty="0"/>
              <a:t>euphoria,</a:t>
            </a:r>
            <a:r>
              <a:rPr spc="-55" dirty="0"/>
              <a:t> </a:t>
            </a:r>
            <a:r>
              <a:rPr spc="-95" dirty="0"/>
              <a:t>and</a:t>
            </a:r>
            <a:r>
              <a:rPr spc="-45" dirty="0"/>
              <a:t> </a:t>
            </a:r>
            <a:r>
              <a:rPr spc="-90" dirty="0"/>
              <a:t>spontaneous</a:t>
            </a:r>
            <a:r>
              <a:rPr spc="-55" dirty="0"/>
              <a:t> </a:t>
            </a:r>
            <a:r>
              <a:rPr spc="-114" dirty="0"/>
              <a:t>sexual</a:t>
            </a:r>
            <a:r>
              <a:rPr spc="-50" dirty="0"/>
              <a:t> </a:t>
            </a:r>
            <a:r>
              <a:rPr spc="-65" dirty="0"/>
              <a:t>behavior,</a:t>
            </a:r>
            <a:r>
              <a:rPr spc="-55" dirty="0"/>
              <a:t> </a:t>
            </a:r>
            <a:r>
              <a:rPr spc="-95" dirty="0"/>
              <a:t>and</a:t>
            </a:r>
            <a:r>
              <a:rPr spc="-45" dirty="0"/>
              <a:t> </a:t>
            </a:r>
            <a:r>
              <a:rPr spc="-25" dirty="0"/>
              <a:t>3) </a:t>
            </a:r>
            <a:r>
              <a:rPr spc="-114" dirty="0"/>
              <a:t>express</a:t>
            </a:r>
            <a:r>
              <a:rPr spc="-70" dirty="0"/>
              <a:t> </a:t>
            </a:r>
            <a:r>
              <a:rPr spc="-140" dirty="0"/>
              <a:t>a</a:t>
            </a:r>
            <a:r>
              <a:rPr spc="-60" dirty="0"/>
              <a:t> </a:t>
            </a:r>
            <a:r>
              <a:rPr spc="-85" dirty="0"/>
              <a:t>desire</a:t>
            </a:r>
            <a:r>
              <a:rPr spc="-55" dirty="0"/>
              <a:t> </a:t>
            </a:r>
            <a:r>
              <a:rPr dirty="0"/>
              <a:t>for</a:t>
            </a:r>
            <a:r>
              <a:rPr spc="-70" dirty="0"/>
              <a:t> </a:t>
            </a:r>
            <a:r>
              <a:rPr spc="-55" dirty="0"/>
              <a:t>intimacy</a:t>
            </a:r>
            <a:r>
              <a:rPr spc="-65" dirty="0"/>
              <a:t> </a:t>
            </a:r>
            <a:r>
              <a:rPr spc="-95" dirty="0"/>
              <a:t>and</a:t>
            </a:r>
            <a:r>
              <a:rPr spc="-60" dirty="0"/>
              <a:t> </a:t>
            </a:r>
            <a:r>
              <a:rPr spc="-30" dirty="0"/>
              <a:t>ability</a:t>
            </a:r>
            <a:r>
              <a:rPr spc="-65" dirty="0"/>
              <a:t> </a:t>
            </a:r>
            <a:r>
              <a:rPr dirty="0"/>
              <a:t>to</a:t>
            </a:r>
            <a:r>
              <a:rPr spc="-60" dirty="0"/>
              <a:t> </a:t>
            </a:r>
            <a:r>
              <a:rPr spc="-10" dirty="0"/>
              <a:t>trust </a:t>
            </a:r>
            <a:r>
              <a:rPr spc="-95" dirty="0"/>
              <a:t>anonymous</a:t>
            </a:r>
            <a:r>
              <a:rPr spc="-55" dirty="0"/>
              <a:t> </a:t>
            </a:r>
            <a:r>
              <a:rPr spc="-60" dirty="0"/>
              <a:t>partners,</a:t>
            </a:r>
            <a:r>
              <a:rPr spc="-45" dirty="0"/>
              <a:t> </a:t>
            </a:r>
            <a:r>
              <a:rPr spc="-60" dirty="0"/>
              <a:t>relying</a:t>
            </a:r>
            <a:r>
              <a:rPr spc="-40" dirty="0"/>
              <a:t> </a:t>
            </a:r>
            <a:r>
              <a:rPr spc="-60" dirty="0"/>
              <a:t>on</a:t>
            </a:r>
            <a:r>
              <a:rPr spc="-40" dirty="0"/>
              <a:t> </a:t>
            </a:r>
            <a:r>
              <a:rPr spc="-45" dirty="0"/>
              <a:t>partner-</a:t>
            </a:r>
            <a:r>
              <a:rPr spc="-10" dirty="0"/>
              <a:t>focused </a:t>
            </a:r>
            <a:r>
              <a:rPr spc="-55" dirty="0"/>
              <a:t>responsibility </a:t>
            </a:r>
            <a:r>
              <a:rPr spc="-95" dirty="0"/>
              <a:t>(an</a:t>
            </a:r>
            <a:r>
              <a:rPr spc="-45" dirty="0"/>
              <a:t> </a:t>
            </a:r>
            <a:r>
              <a:rPr spc="-80" dirty="0"/>
              <a:t>assumption</a:t>
            </a:r>
            <a:r>
              <a:rPr spc="-45" dirty="0"/>
              <a:t> </a:t>
            </a:r>
            <a:r>
              <a:rPr dirty="0"/>
              <a:t>that</a:t>
            </a:r>
            <a:r>
              <a:rPr spc="-55" dirty="0"/>
              <a:t> </a:t>
            </a:r>
            <a:r>
              <a:rPr spc="-60" dirty="0"/>
              <a:t>partners</a:t>
            </a:r>
            <a:r>
              <a:rPr spc="-55" dirty="0"/>
              <a:t> </a:t>
            </a:r>
            <a:r>
              <a:rPr spc="-20" dirty="0"/>
              <a:t>will </a:t>
            </a:r>
            <a:r>
              <a:rPr spc="-100" dirty="0"/>
              <a:t>disclose</a:t>
            </a:r>
            <a:r>
              <a:rPr spc="-60" dirty="0"/>
              <a:t> </a:t>
            </a:r>
            <a:r>
              <a:rPr dirty="0"/>
              <a:t>if</a:t>
            </a:r>
            <a:r>
              <a:rPr spc="-65" dirty="0"/>
              <a:t> </a:t>
            </a:r>
            <a:r>
              <a:rPr spc="-125" dirty="0"/>
              <a:t>HIV-</a:t>
            </a:r>
            <a:r>
              <a:rPr spc="-55" dirty="0"/>
              <a:t>positive</a:t>
            </a:r>
            <a:r>
              <a:rPr spc="-60" dirty="0"/>
              <a:t> </a:t>
            </a:r>
            <a:r>
              <a:rPr spc="-10" dirty="0"/>
              <a:t>or</a:t>
            </a:r>
            <a:r>
              <a:rPr spc="-65" dirty="0"/>
              <a:t> </a:t>
            </a:r>
            <a:r>
              <a:rPr spc="-135" dirty="0"/>
              <a:t>use</a:t>
            </a:r>
            <a:r>
              <a:rPr spc="-60" dirty="0"/>
              <a:t> </a:t>
            </a:r>
            <a:r>
              <a:rPr spc="-140" dirty="0"/>
              <a:t>a</a:t>
            </a:r>
            <a:r>
              <a:rPr spc="-65" dirty="0"/>
              <a:t> </a:t>
            </a:r>
            <a:r>
              <a:rPr spc="-80" dirty="0"/>
              <a:t>condom</a:t>
            </a:r>
            <a:r>
              <a:rPr spc="-65" dirty="0"/>
              <a:t> </a:t>
            </a:r>
            <a:r>
              <a:rPr dirty="0"/>
              <a:t>to</a:t>
            </a:r>
            <a:r>
              <a:rPr spc="-60" dirty="0"/>
              <a:t> </a:t>
            </a:r>
            <a:r>
              <a:rPr spc="-10" dirty="0"/>
              <a:t>protect </a:t>
            </a:r>
            <a:r>
              <a:rPr spc="-20" dirty="0"/>
              <a:t>the</a:t>
            </a:r>
            <a:r>
              <a:rPr spc="-90" dirty="0"/>
              <a:t> </a:t>
            </a:r>
            <a:r>
              <a:rPr spc="-10" dirty="0"/>
              <a:t>participant)</a:t>
            </a:r>
          </a:p>
        </p:txBody>
      </p:sp>
      <p:sp>
        <p:nvSpPr>
          <p:cNvPr id="5" name="object 5"/>
          <p:cNvSpPr/>
          <p:nvPr/>
        </p:nvSpPr>
        <p:spPr>
          <a:xfrm>
            <a:off x="9511989" y="1356967"/>
            <a:ext cx="2066289" cy="678815"/>
          </a:xfrm>
          <a:custGeom>
            <a:avLst/>
            <a:gdLst/>
            <a:ahLst/>
            <a:cxnLst/>
            <a:rect l="l" t="t" r="r" b="b"/>
            <a:pathLst>
              <a:path w="2066290" h="678814">
                <a:moveTo>
                  <a:pt x="0" y="113038"/>
                </a:moveTo>
                <a:lnTo>
                  <a:pt x="8883" y="69038"/>
                </a:lnTo>
                <a:lnTo>
                  <a:pt x="33108" y="33108"/>
                </a:lnTo>
                <a:lnTo>
                  <a:pt x="69038" y="8883"/>
                </a:lnTo>
                <a:lnTo>
                  <a:pt x="113037" y="0"/>
                </a:lnTo>
                <a:lnTo>
                  <a:pt x="1953001" y="0"/>
                </a:lnTo>
                <a:lnTo>
                  <a:pt x="1997000" y="8883"/>
                </a:lnTo>
                <a:lnTo>
                  <a:pt x="2032930" y="33108"/>
                </a:lnTo>
                <a:lnTo>
                  <a:pt x="2057155" y="69038"/>
                </a:lnTo>
                <a:lnTo>
                  <a:pt x="2066039" y="113038"/>
                </a:lnTo>
                <a:lnTo>
                  <a:pt x="2066039" y="565178"/>
                </a:lnTo>
                <a:lnTo>
                  <a:pt x="2057155" y="609178"/>
                </a:lnTo>
                <a:lnTo>
                  <a:pt x="2032930" y="645108"/>
                </a:lnTo>
                <a:lnTo>
                  <a:pt x="1997000" y="669333"/>
                </a:lnTo>
                <a:lnTo>
                  <a:pt x="1953001" y="678217"/>
                </a:lnTo>
                <a:lnTo>
                  <a:pt x="113037" y="678217"/>
                </a:lnTo>
                <a:lnTo>
                  <a:pt x="69038" y="669333"/>
                </a:lnTo>
                <a:lnTo>
                  <a:pt x="33108" y="645108"/>
                </a:lnTo>
                <a:lnTo>
                  <a:pt x="8883" y="609178"/>
                </a:lnTo>
                <a:lnTo>
                  <a:pt x="0" y="565178"/>
                </a:lnTo>
                <a:lnTo>
                  <a:pt x="0" y="113038"/>
                </a:lnTo>
                <a:close/>
              </a:path>
            </a:pathLst>
          </a:custGeom>
          <a:ln w="6350">
            <a:solidFill>
              <a:srgbClr val="7030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623838" y="1305052"/>
            <a:ext cx="1765300" cy="751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10"/>
              </a:lnSpc>
              <a:spcBef>
                <a:spcPts val="100"/>
              </a:spcBef>
            </a:pPr>
            <a:r>
              <a:rPr sz="16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Missing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ts val="1900"/>
              </a:lnSpc>
              <a:spcBef>
                <a:spcPts val="65"/>
              </a:spcBef>
            </a:pPr>
            <a:r>
              <a:rPr sz="1600" spc="-70" dirty="0">
                <a:latin typeface="Arial"/>
                <a:cs typeface="Arial"/>
              </a:rPr>
              <a:t>Descriptive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75" dirty="0">
                <a:latin typeface="Arial"/>
                <a:cs typeface="Arial"/>
              </a:rPr>
              <a:t>summary </a:t>
            </a:r>
            <a:r>
              <a:rPr sz="1600" dirty="0">
                <a:latin typeface="Arial"/>
                <a:cs typeface="Arial"/>
              </a:rPr>
              <a:t>of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sample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839200" y="1761744"/>
            <a:ext cx="725805" cy="622300"/>
            <a:chOff x="8839200" y="1761744"/>
            <a:chExt cx="725805" cy="62230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39200" y="1761744"/>
              <a:ext cx="725424" cy="62179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997227" y="1781493"/>
              <a:ext cx="527050" cy="421640"/>
            </a:xfrm>
            <a:custGeom>
              <a:avLst/>
              <a:gdLst/>
              <a:ahLst/>
              <a:cxnLst/>
              <a:rect l="l" t="t" r="r" b="b"/>
              <a:pathLst>
                <a:path w="527050" h="421639">
                  <a:moveTo>
                    <a:pt x="54335" y="305422"/>
                  </a:moveTo>
                  <a:lnTo>
                    <a:pt x="0" y="421087"/>
                  </a:lnTo>
                  <a:lnTo>
                    <a:pt x="125133" y="395156"/>
                  </a:lnTo>
                  <a:lnTo>
                    <a:pt x="110843" y="377045"/>
                  </a:lnTo>
                  <a:lnTo>
                    <a:pt x="86578" y="377045"/>
                  </a:lnTo>
                  <a:lnTo>
                    <a:pt x="62979" y="347134"/>
                  </a:lnTo>
                  <a:lnTo>
                    <a:pt x="77935" y="335334"/>
                  </a:lnTo>
                  <a:lnTo>
                    <a:pt x="54335" y="305422"/>
                  </a:lnTo>
                  <a:close/>
                </a:path>
                <a:path w="527050" h="421639">
                  <a:moveTo>
                    <a:pt x="77935" y="335334"/>
                  </a:moveTo>
                  <a:lnTo>
                    <a:pt x="62979" y="347134"/>
                  </a:lnTo>
                  <a:lnTo>
                    <a:pt x="86578" y="377045"/>
                  </a:lnTo>
                  <a:lnTo>
                    <a:pt x="101534" y="365245"/>
                  </a:lnTo>
                  <a:lnTo>
                    <a:pt x="77935" y="335334"/>
                  </a:lnTo>
                  <a:close/>
                </a:path>
                <a:path w="527050" h="421639">
                  <a:moveTo>
                    <a:pt x="101534" y="365245"/>
                  </a:moveTo>
                  <a:lnTo>
                    <a:pt x="86578" y="377045"/>
                  </a:lnTo>
                  <a:lnTo>
                    <a:pt x="110843" y="377045"/>
                  </a:lnTo>
                  <a:lnTo>
                    <a:pt x="101534" y="365245"/>
                  </a:lnTo>
                  <a:close/>
                </a:path>
                <a:path w="527050" h="421639">
                  <a:moveTo>
                    <a:pt x="502964" y="0"/>
                  </a:moveTo>
                  <a:lnTo>
                    <a:pt x="77935" y="335334"/>
                  </a:lnTo>
                  <a:lnTo>
                    <a:pt x="101534" y="365245"/>
                  </a:lnTo>
                  <a:lnTo>
                    <a:pt x="526563" y="29911"/>
                  </a:lnTo>
                  <a:lnTo>
                    <a:pt x="502964" y="0"/>
                  </a:lnTo>
                  <a:close/>
                </a:path>
              </a:pathLst>
            </a:custGeom>
            <a:solidFill>
              <a:srgbClr val="4285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590511" y="1430616"/>
            <a:ext cx="545465" cy="532130"/>
            <a:chOff x="590511" y="1430616"/>
            <a:chExt cx="545465" cy="532130"/>
          </a:xfrm>
        </p:grpSpPr>
        <p:sp>
          <p:nvSpPr>
            <p:cNvPr id="11" name="object 11"/>
            <p:cNvSpPr/>
            <p:nvPr/>
          </p:nvSpPr>
          <p:spPr>
            <a:xfrm>
              <a:off x="603211" y="1443316"/>
              <a:ext cx="520065" cy="506730"/>
            </a:xfrm>
            <a:custGeom>
              <a:avLst/>
              <a:gdLst/>
              <a:ahLst/>
              <a:cxnLst/>
              <a:rect l="l" t="t" r="r" b="b"/>
              <a:pathLst>
                <a:path w="520065" h="506730">
                  <a:moveTo>
                    <a:pt x="259747" y="0"/>
                  </a:moveTo>
                  <a:lnTo>
                    <a:pt x="213057" y="4080"/>
                  </a:lnTo>
                  <a:lnTo>
                    <a:pt x="169113" y="15844"/>
                  </a:lnTo>
                  <a:lnTo>
                    <a:pt x="128647" y="34576"/>
                  </a:lnTo>
                  <a:lnTo>
                    <a:pt x="92395" y="59562"/>
                  </a:lnTo>
                  <a:lnTo>
                    <a:pt x="61089" y="90085"/>
                  </a:lnTo>
                  <a:lnTo>
                    <a:pt x="35463" y="125431"/>
                  </a:lnTo>
                  <a:lnTo>
                    <a:pt x="16250" y="164885"/>
                  </a:lnTo>
                  <a:lnTo>
                    <a:pt x="4184" y="207730"/>
                  </a:lnTo>
                  <a:lnTo>
                    <a:pt x="0" y="253253"/>
                  </a:lnTo>
                  <a:lnTo>
                    <a:pt x="4184" y="298775"/>
                  </a:lnTo>
                  <a:lnTo>
                    <a:pt x="16250" y="341621"/>
                  </a:lnTo>
                  <a:lnTo>
                    <a:pt x="35463" y="381074"/>
                  </a:lnTo>
                  <a:lnTo>
                    <a:pt x="61089" y="416420"/>
                  </a:lnTo>
                  <a:lnTo>
                    <a:pt x="92395" y="446944"/>
                  </a:lnTo>
                  <a:lnTo>
                    <a:pt x="128647" y="471929"/>
                  </a:lnTo>
                  <a:lnTo>
                    <a:pt x="169113" y="490662"/>
                  </a:lnTo>
                  <a:lnTo>
                    <a:pt x="213057" y="502426"/>
                  </a:lnTo>
                  <a:lnTo>
                    <a:pt x="259747" y="506506"/>
                  </a:lnTo>
                  <a:lnTo>
                    <a:pt x="306437" y="502426"/>
                  </a:lnTo>
                  <a:lnTo>
                    <a:pt x="350381" y="490662"/>
                  </a:lnTo>
                  <a:lnTo>
                    <a:pt x="390846" y="471929"/>
                  </a:lnTo>
                  <a:lnTo>
                    <a:pt x="427099" y="446944"/>
                  </a:lnTo>
                  <a:lnTo>
                    <a:pt x="458405" y="416420"/>
                  </a:lnTo>
                  <a:lnTo>
                    <a:pt x="484031" y="381074"/>
                  </a:lnTo>
                  <a:lnTo>
                    <a:pt x="503244" y="341621"/>
                  </a:lnTo>
                  <a:lnTo>
                    <a:pt x="515310" y="298775"/>
                  </a:lnTo>
                  <a:lnTo>
                    <a:pt x="519494" y="253253"/>
                  </a:lnTo>
                  <a:lnTo>
                    <a:pt x="515310" y="207730"/>
                  </a:lnTo>
                  <a:lnTo>
                    <a:pt x="503244" y="164885"/>
                  </a:lnTo>
                  <a:lnTo>
                    <a:pt x="484031" y="125431"/>
                  </a:lnTo>
                  <a:lnTo>
                    <a:pt x="458405" y="90085"/>
                  </a:lnTo>
                  <a:lnTo>
                    <a:pt x="427099" y="59562"/>
                  </a:lnTo>
                  <a:lnTo>
                    <a:pt x="390846" y="34576"/>
                  </a:lnTo>
                  <a:lnTo>
                    <a:pt x="350381" y="15844"/>
                  </a:lnTo>
                  <a:lnTo>
                    <a:pt x="306437" y="4080"/>
                  </a:lnTo>
                  <a:lnTo>
                    <a:pt x="259747" y="0"/>
                  </a:lnTo>
                  <a:close/>
                </a:path>
              </a:pathLst>
            </a:custGeom>
            <a:solidFill>
              <a:srgbClr val="B3CE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03211" y="1443316"/>
              <a:ext cx="520065" cy="506730"/>
            </a:xfrm>
            <a:custGeom>
              <a:avLst/>
              <a:gdLst/>
              <a:ahLst/>
              <a:cxnLst/>
              <a:rect l="l" t="t" r="r" b="b"/>
              <a:pathLst>
                <a:path w="520065" h="506730">
                  <a:moveTo>
                    <a:pt x="0" y="253253"/>
                  </a:moveTo>
                  <a:lnTo>
                    <a:pt x="4184" y="207730"/>
                  </a:lnTo>
                  <a:lnTo>
                    <a:pt x="16250" y="164884"/>
                  </a:lnTo>
                  <a:lnTo>
                    <a:pt x="35463" y="125431"/>
                  </a:lnTo>
                  <a:lnTo>
                    <a:pt x="61089" y="90085"/>
                  </a:lnTo>
                  <a:lnTo>
                    <a:pt x="92395" y="59561"/>
                  </a:lnTo>
                  <a:lnTo>
                    <a:pt x="128647" y="34576"/>
                  </a:lnTo>
                  <a:lnTo>
                    <a:pt x="169113" y="15844"/>
                  </a:lnTo>
                  <a:lnTo>
                    <a:pt x="213057" y="4080"/>
                  </a:lnTo>
                  <a:lnTo>
                    <a:pt x="259747" y="0"/>
                  </a:lnTo>
                  <a:lnTo>
                    <a:pt x="306437" y="4080"/>
                  </a:lnTo>
                  <a:lnTo>
                    <a:pt x="350381" y="15844"/>
                  </a:lnTo>
                  <a:lnTo>
                    <a:pt x="390847" y="34576"/>
                  </a:lnTo>
                  <a:lnTo>
                    <a:pt x="427099" y="59561"/>
                  </a:lnTo>
                  <a:lnTo>
                    <a:pt x="458405" y="90085"/>
                  </a:lnTo>
                  <a:lnTo>
                    <a:pt x="484031" y="125431"/>
                  </a:lnTo>
                  <a:lnTo>
                    <a:pt x="503244" y="164884"/>
                  </a:lnTo>
                  <a:lnTo>
                    <a:pt x="515310" y="207730"/>
                  </a:lnTo>
                  <a:lnTo>
                    <a:pt x="519495" y="253253"/>
                  </a:lnTo>
                  <a:lnTo>
                    <a:pt x="515310" y="298775"/>
                  </a:lnTo>
                  <a:lnTo>
                    <a:pt x="503244" y="341621"/>
                  </a:lnTo>
                  <a:lnTo>
                    <a:pt x="484031" y="381074"/>
                  </a:lnTo>
                  <a:lnTo>
                    <a:pt x="458405" y="416420"/>
                  </a:lnTo>
                  <a:lnTo>
                    <a:pt x="427099" y="446944"/>
                  </a:lnTo>
                  <a:lnTo>
                    <a:pt x="390847" y="471929"/>
                  </a:lnTo>
                  <a:lnTo>
                    <a:pt x="350381" y="490661"/>
                  </a:lnTo>
                  <a:lnTo>
                    <a:pt x="306437" y="502425"/>
                  </a:lnTo>
                  <a:lnTo>
                    <a:pt x="259747" y="506506"/>
                  </a:lnTo>
                  <a:lnTo>
                    <a:pt x="213057" y="502425"/>
                  </a:lnTo>
                  <a:lnTo>
                    <a:pt x="169113" y="490661"/>
                  </a:lnTo>
                  <a:lnTo>
                    <a:pt x="128647" y="471929"/>
                  </a:lnTo>
                  <a:lnTo>
                    <a:pt x="92395" y="446944"/>
                  </a:lnTo>
                  <a:lnTo>
                    <a:pt x="61089" y="416420"/>
                  </a:lnTo>
                  <a:lnTo>
                    <a:pt x="35463" y="381074"/>
                  </a:lnTo>
                  <a:lnTo>
                    <a:pt x="16250" y="341621"/>
                  </a:lnTo>
                  <a:lnTo>
                    <a:pt x="4184" y="298775"/>
                  </a:lnTo>
                  <a:lnTo>
                    <a:pt x="0" y="253253"/>
                  </a:lnTo>
                  <a:close/>
                </a:path>
              </a:pathLst>
            </a:custGeom>
            <a:ln w="25400">
              <a:solidFill>
                <a:srgbClr val="093C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6083300" y="1424566"/>
            <a:ext cx="545465" cy="532130"/>
            <a:chOff x="6083300" y="1424566"/>
            <a:chExt cx="545465" cy="532130"/>
          </a:xfrm>
        </p:grpSpPr>
        <p:sp>
          <p:nvSpPr>
            <p:cNvPr id="14" name="object 14"/>
            <p:cNvSpPr/>
            <p:nvPr/>
          </p:nvSpPr>
          <p:spPr>
            <a:xfrm>
              <a:off x="6096000" y="1437266"/>
              <a:ext cx="520065" cy="506730"/>
            </a:xfrm>
            <a:custGeom>
              <a:avLst/>
              <a:gdLst/>
              <a:ahLst/>
              <a:cxnLst/>
              <a:rect l="l" t="t" r="r" b="b"/>
              <a:pathLst>
                <a:path w="520065" h="506730">
                  <a:moveTo>
                    <a:pt x="259746" y="0"/>
                  </a:moveTo>
                  <a:lnTo>
                    <a:pt x="213056" y="4080"/>
                  </a:lnTo>
                  <a:lnTo>
                    <a:pt x="169112" y="15844"/>
                  </a:lnTo>
                  <a:lnTo>
                    <a:pt x="128647" y="34576"/>
                  </a:lnTo>
                  <a:lnTo>
                    <a:pt x="92395" y="59561"/>
                  </a:lnTo>
                  <a:lnTo>
                    <a:pt x="61089" y="90084"/>
                  </a:lnTo>
                  <a:lnTo>
                    <a:pt x="35463" y="125430"/>
                  </a:lnTo>
                  <a:lnTo>
                    <a:pt x="16250" y="164883"/>
                  </a:lnTo>
                  <a:lnTo>
                    <a:pt x="4184" y="207729"/>
                  </a:lnTo>
                  <a:lnTo>
                    <a:pt x="0" y="253251"/>
                  </a:lnTo>
                  <a:lnTo>
                    <a:pt x="4184" y="298774"/>
                  </a:lnTo>
                  <a:lnTo>
                    <a:pt x="16250" y="341620"/>
                  </a:lnTo>
                  <a:lnTo>
                    <a:pt x="35463" y="381073"/>
                  </a:lnTo>
                  <a:lnTo>
                    <a:pt x="61089" y="416419"/>
                  </a:lnTo>
                  <a:lnTo>
                    <a:pt x="92395" y="446943"/>
                  </a:lnTo>
                  <a:lnTo>
                    <a:pt x="128647" y="471928"/>
                  </a:lnTo>
                  <a:lnTo>
                    <a:pt x="169112" y="490661"/>
                  </a:lnTo>
                  <a:lnTo>
                    <a:pt x="213056" y="502424"/>
                  </a:lnTo>
                  <a:lnTo>
                    <a:pt x="259746" y="506505"/>
                  </a:lnTo>
                  <a:lnTo>
                    <a:pt x="306436" y="502424"/>
                  </a:lnTo>
                  <a:lnTo>
                    <a:pt x="350381" y="490661"/>
                  </a:lnTo>
                  <a:lnTo>
                    <a:pt x="390846" y="471928"/>
                  </a:lnTo>
                  <a:lnTo>
                    <a:pt x="427099" y="446943"/>
                  </a:lnTo>
                  <a:lnTo>
                    <a:pt x="458405" y="416419"/>
                  </a:lnTo>
                  <a:lnTo>
                    <a:pt x="484031" y="381073"/>
                  </a:lnTo>
                  <a:lnTo>
                    <a:pt x="503244" y="341620"/>
                  </a:lnTo>
                  <a:lnTo>
                    <a:pt x="515309" y="298774"/>
                  </a:lnTo>
                  <a:lnTo>
                    <a:pt x="519494" y="253251"/>
                  </a:lnTo>
                  <a:lnTo>
                    <a:pt x="515309" y="207729"/>
                  </a:lnTo>
                  <a:lnTo>
                    <a:pt x="503244" y="164883"/>
                  </a:lnTo>
                  <a:lnTo>
                    <a:pt x="484031" y="125430"/>
                  </a:lnTo>
                  <a:lnTo>
                    <a:pt x="458405" y="90084"/>
                  </a:lnTo>
                  <a:lnTo>
                    <a:pt x="427099" y="59561"/>
                  </a:lnTo>
                  <a:lnTo>
                    <a:pt x="390846" y="34576"/>
                  </a:lnTo>
                  <a:lnTo>
                    <a:pt x="350381" y="15844"/>
                  </a:lnTo>
                  <a:lnTo>
                    <a:pt x="306436" y="4080"/>
                  </a:lnTo>
                  <a:lnTo>
                    <a:pt x="259746" y="0"/>
                  </a:lnTo>
                  <a:close/>
                </a:path>
              </a:pathLst>
            </a:custGeom>
            <a:solidFill>
              <a:srgbClr val="B3CE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096000" y="1437266"/>
              <a:ext cx="520065" cy="506730"/>
            </a:xfrm>
            <a:custGeom>
              <a:avLst/>
              <a:gdLst/>
              <a:ahLst/>
              <a:cxnLst/>
              <a:rect l="l" t="t" r="r" b="b"/>
              <a:pathLst>
                <a:path w="520065" h="506730">
                  <a:moveTo>
                    <a:pt x="0" y="253253"/>
                  </a:moveTo>
                  <a:lnTo>
                    <a:pt x="4184" y="207730"/>
                  </a:lnTo>
                  <a:lnTo>
                    <a:pt x="16250" y="164884"/>
                  </a:lnTo>
                  <a:lnTo>
                    <a:pt x="35463" y="125431"/>
                  </a:lnTo>
                  <a:lnTo>
                    <a:pt x="61089" y="90085"/>
                  </a:lnTo>
                  <a:lnTo>
                    <a:pt x="92395" y="59561"/>
                  </a:lnTo>
                  <a:lnTo>
                    <a:pt x="128647" y="34576"/>
                  </a:lnTo>
                  <a:lnTo>
                    <a:pt x="169113" y="15844"/>
                  </a:lnTo>
                  <a:lnTo>
                    <a:pt x="213057" y="4080"/>
                  </a:lnTo>
                  <a:lnTo>
                    <a:pt x="259747" y="0"/>
                  </a:lnTo>
                  <a:lnTo>
                    <a:pt x="306437" y="4080"/>
                  </a:lnTo>
                  <a:lnTo>
                    <a:pt x="350381" y="15844"/>
                  </a:lnTo>
                  <a:lnTo>
                    <a:pt x="390847" y="34576"/>
                  </a:lnTo>
                  <a:lnTo>
                    <a:pt x="427099" y="59561"/>
                  </a:lnTo>
                  <a:lnTo>
                    <a:pt x="458405" y="90085"/>
                  </a:lnTo>
                  <a:lnTo>
                    <a:pt x="484031" y="125431"/>
                  </a:lnTo>
                  <a:lnTo>
                    <a:pt x="503244" y="164884"/>
                  </a:lnTo>
                  <a:lnTo>
                    <a:pt x="515310" y="207730"/>
                  </a:lnTo>
                  <a:lnTo>
                    <a:pt x="519495" y="253253"/>
                  </a:lnTo>
                  <a:lnTo>
                    <a:pt x="515310" y="298775"/>
                  </a:lnTo>
                  <a:lnTo>
                    <a:pt x="503244" y="341621"/>
                  </a:lnTo>
                  <a:lnTo>
                    <a:pt x="484031" y="381074"/>
                  </a:lnTo>
                  <a:lnTo>
                    <a:pt x="458405" y="416420"/>
                  </a:lnTo>
                  <a:lnTo>
                    <a:pt x="427099" y="446944"/>
                  </a:lnTo>
                  <a:lnTo>
                    <a:pt x="390847" y="471929"/>
                  </a:lnTo>
                  <a:lnTo>
                    <a:pt x="350381" y="490661"/>
                  </a:lnTo>
                  <a:lnTo>
                    <a:pt x="306437" y="502425"/>
                  </a:lnTo>
                  <a:lnTo>
                    <a:pt x="259747" y="506506"/>
                  </a:lnTo>
                  <a:lnTo>
                    <a:pt x="213057" y="502425"/>
                  </a:lnTo>
                  <a:lnTo>
                    <a:pt x="169113" y="490661"/>
                  </a:lnTo>
                  <a:lnTo>
                    <a:pt x="128647" y="471929"/>
                  </a:lnTo>
                  <a:lnTo>
                    <a:pt x="92395" y="446944"/>
                  </a:lnTo>
                  <a:lnTo>
                    <a:pt x="61089" y="416420"/>
                  </a:lnTo>
                  <a:lnTo>
                    <a:pt x="35463" y="381074"/>
                  </a:lnTo>
                  <a:lnTo>
                    <a:pt x="16250" y="341621"/>
                  </a:lnTo>
                  <a:lnTo>
                    <a:pt x="4184" y="298775"/>
                  </a:lnTo>
                  <a:lnTo>
                    <a:pt x="0" y="253253"/>
                  </a:lnTo>
                  <a:close/>
                </a:path>
              </a:pathLst>
            </a:custGeom>
            <a:ln w="25400">
              <a:solidFill>
                <a:srgbClr val="093C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784377" y="1529079"/>
            <a:ext cx="5652770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504815" algn="l"/>
              </a:tabLst>
            </a:pPr>
            <a:r>
              <a:rPr sz="1900" spc="-50" dirty="0">
                <a:latin typeface="Arial"/>
                <a:cs typeface="Arial"/>
              </a:rPr>
              <a:t>1</a:t>
            </a:r>
            <a:r>
              <a:rPr sz="1900" dirty="0">
                <a:latin typeface="Arial"/>
                <a:cs typeface="Arial"/>
              </a:rPr>
              <a:t>	</a:t>
            </a:r>
            <a:r>
              <a:rPr sz="2850" spc="-75" baseline="1461" dirty="0">
                <a:latin typeface="Arial"/>
                <a:cs typeface="Arial"/>
              </a:rPr>
              <a:t>2</a:t>
            </a:r>
            <a:endParaRPr sz="2850" baseline="1461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751572" y="6354064"/>
            <a:ext cx="19685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25" dirty="0">
                <a:solidFill>
                  <a:srgbClr val="595959"/>
                </a:solidFill>
                <a:latin typeface="Arial"/>
                <a:cs typeface="Arial"/>
              </a:rPr>
              <a:t>20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2715" y="1052067"/>
            <a:ext cx="294703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00" dirty="0">
                <a:solidFill>
                  <a:srgbClr val="171616"/>
                </a:solidFill>
              </a:rPr>
              <a:t>Who</a:t>
            </a:r>
            <a:r>
              <a:rPr spc="-95" dirty="0">
                <a:solidFill>
                  <a:srgbClr val="171616"/>
                </a:solidFill>
              </a:rPr>
              <a:t> </a:t>
            </a:r>
            <a:r>
              <a:rPr spc="225" dirty="0">
                <a:solidFill>
                  <a:srgbClr val="171616"/>
                </a:solidFill>
              </a:rPr>
              <a:t>we</a:t>
            </a:r>
            <a:r>
              <a:rPr spc="-80" dirty="0">
                <a:solidFill>
                  <a:srgbClr val="171616"/>
                </a:solidFill>
              </a:rPr>
              <a:t> </a:t>
            </a:r>
            <a:r>
              <a:rPr spc="35" dirty="0">
                <a:solidFill>
                  <a:srgbClr val="171616"/>
                </a:solidFill>
              </a:rPr>
              <a:t>Are</a:t>
            </a:r>
          </a:p>
        </p:txBody>
      </p:sp>
      <p:sp>
        <p:nvSpPr>
          <p:cNvPr id="3" name="object 3"/>
          <p:cNvSpPr/>
          <p:nvPr/>
        </p:nvSpPr>
        <p:spPr>
          <a:xfrm>
            <a:off x="11375926" y="4162024"/>
            <a:ext cx="0" cy="2696210"/>
          </a:xfrm>
          <a:custGeom>
            <a:avLst/>
            <a:gdLst/>
            <a:ahLst/>
            <a:cxnLst/>
            <a:rect l="l" t="t" r="r" b="b"/>
            <a:pathLst>
              <a:path h="2696209">
                <a:moveTo>
                  <a:pt x="2" y="2695975"/>
                </a:moveTo>
                <a:lnTo>
                  <a:pt x="0" y="0"/>
                </a:lnTo>
              </a:path>
            </a:pathLst>
          </a:custGeom>
          <a:ln w="25400">
            <a:solidFill>
              <a:srgbClr val="8E19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256232" y="5078476"/>
            <a:ext cx="197548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600" spc="-70" dirty="0">
                <a:latin typeface="Arial"/>
                <a:cs typeface="Arial"/>
              </a:rPr>
              <a:t>Samantha Doonan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53400" y="5086749"/>
            <a:ext cx="125412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600" spc="-95" dirty="0">
                <a:latin typeface="Arial"/>
                <a:cs typeface="Arial"/>
              </a:rPr>
              <a:t>Michael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90" dirty="0">
                <a:latin typeface="Arial"/>
                <a:cs typeface="Arial"/>
              </a:rPr>
              <a:t>Gr</a:t>
            </a:r>
            <a:r>
              <a:rPr lang="en-US" sz="1600" spc="-90" dirty="0">
                <a:latin typeface="Arial"/>
                <a:cs typeface="Arial"/>
              </a:rPr>
              <a:t>een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5404" y="6028435"/>
            <a:ext cx="91033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95" dirty="0">
                <a:latin typeface="Arial"/>
                <a:cs typeface="Arial"/>
              </a:rPr>
              <a:t>Learning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about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the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225" dirty="0">
                <a:latin typeface="Arial"/>
                <a:cs typeface="Arial"/>
              </a:rPr>
              <a:t>IAPHS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Student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Committee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here: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b="1" u="heavy" spc="-90" dirty="0">
                <a:solidFill>
                  <a:srgbClr val="8E191A"/>
                </a:solidFill>
                <a:uFill>
                  <a:solidFill>
                    <a:srgbClr val="8E191A"/>
                  </a:solidFill>
                </a:uFill>
                <a:latin typeface="Arial"/>
                <a:cs typeface="Arial"/>
              </a:rPr>
              <a:t>https://iaphs.org/iaphs-</a:t>
            </a:r>
            <a:r>
              <a:rPr sz="1800" b="1" u="heavy" spc="-114" dirty="0">
                <a:solidFill>
                  <a:srgbClr val="8E191A"/>
                </a:solidFill>
                <a:uFill>
                  <a:solidFill>
                    <a:srgbClr val="8E191A"/>
                  </a:solidFill>
                </a:uFill>
                <a:latin typeface="Arial"/>
                <a:cs typeface="Arial"/>
              </a:rPr>
              <a:t>student-</a:t>
            </a:r>
            <a:r>
              <a:rPr sz="1800" b="1" u="heavy" spc="-10" dirty="0">
                <a:solidFill>
                  <a:srgbClr val="8E191A"/>
                </a:solidFill>
                <a:uFill>
                  <a:solidFill>
                    <a:srgbClr val="8E191A"/>
                  </a:solidFill>
                </a:uFill>
                <a:latin typeface="Arial"/>
                <a:cs typeface="Arial"/>
              </a:rPr>
              <a:t>committee/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2" name="Picture 11" descr="A person in a suit and glasses&#10;&#10;Description automatically generated">
            <a:extLst>
              <a:ext uri="{FF2B5EF4-FFF2-40B4-BE49-F238E27FC236}">
                <a16:creationId xmlns:a16="http://schemas.microsoft.com/office/drawing/2014/main" id="{9A83BC20-74DE-805B-8AD8-17F85C883B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870822"/>
            <a:ext cx="3177756" cy="3116356"/>
          </a:xfrm>
          <a:prstGeom prst="rect">
            <a:avLst/>
          </a:prstGeom>
        </p:spPr>
      </p:pic>
      <p:pic>
        <p:nvPicPr>
          <p:cNvPr id="14" name="Picture 13" descr="A person in a blue shirt and black jacket&#10;&#10;Description automatically generated">
            <a:extLst>
              <a:ext uri="{FF2B5EF4-FFF2-40B4-BE49-F238E27FC236}">
                <a16:creationId xmlns:a16="http://schemas.microsoft.com/office/drawing/2014/main" id="{1782BA05-9DA0-BD39-B1AF-C6CC3A0212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71" b="6772"/>
          <a:stretch/>
        </p:blipFill>
        <p:spPr>
          <a:xfrm>
            <a:off x="1470465" y="1890803"/>
            <a:ext cx="3177735" cy="306219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25" dirty="0"/>
              <a:t>20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5" dirty="0"/>
              <a:t>Writing</a:t>
            </a:r>
            <a:r>
              <a:rPr spc="-215" dirty="0"/>
              <a:t> </a:t>
            </a:r>
            <a:r>
              <a:rPr spc="-80" dirty="0"/>
              <a:t>the</a:t>
            </a:r>
            <a:r>
              <a:rPr spc="-210" dirty="0"/>
              <a:t> </a:t>
            </a:r>
            <a:r>
              <a:rPr sz="3900" spc="-165" dirty="0"/>
              <a:t>Conclusion</a:t>
            </a:r>
            <a:endParaRPr sz="3900"/>
          </a:p>
        </p:txBody>
      </p:sp>
      <p:sp>
        <p:nvSpPr>
          <p:cNvPr id="3" name="object 3"/>
          <p:cNvSpPr txBox="1"/>
          <p:nvPr/>
        </p:nvSpPr>
        <p:spPr>
          <a:xfrm>
            <a:off x="646725" y="1627123"/>
            <a:ext cx="9986645" cy="3719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00"/>
              </a:spcBef>
              <a:buClr>
                <a:srgbClr val="586D77"/>
              </a:buClr>
              <a:buSzPct val="75000"/>
              <a:buChar char="●"/>
              <a:tabLst>
                <a:tab pos="469265" algn="l"/>
              </a:tabLst>
            </a:pPr>
            <a:r>
              <a:rPr sz="2400" spc="-125" dirty="0">
                <a:latin typeface="Arial"/>
                <a:cs typeface="Arial"/>
              </a:rPr>
              <a:t>Refer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and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75" dirty="0">
                <a:latin typeface="Arial"/>
                <a:cs typeface="Arial"/>
              </a:rPr>
              <a:t>use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the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90" dirty="0">
                <a:latin typeface="Arial"/>
                <a:cs typeface="Arial"/>
              </a:rPr>
              <a:t>same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145" dirty="0">
                <a:latin typeface="Arial"/>
                <a:cs typeface="Arial"/>
              </a:rPr>
              <a:t>language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mentioned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in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the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introduction/background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25"/>
              </a:spcBef>
              <a:buClr>
                <a:srgbClr val="586D77"/>
              </a:buClr>
              <a:buFont typeface="Arial"/>
              <a:buChar char="●"/>
            </a:pPr>
            <a:endParaRPr sz="2400">
              <a:latin typeface="Arial"/>
              <a:cs typeface="Arial"/>
            </a:endParaRPr>
          </a:p>
          <a:p>
            <a:pPr marL="469265" marR="24765" indent="-457200">
              <a:lnSpc>
                <a:spcPct val="114999"/>
              </a:lnSpc>
              <a:buClr>
                <a:srgbClr val="586D77"/>
              </a:buClr>
              <a:buSzPct val="75000"/>
              <a:buChar char="●"/>
              <a:tabLst>
                <a:tab pos="469265" algn="l"/>
              </a:tabLst>
            </a:pPr>
            <a:r>
              <a:rPr sz="2400" spc="-110" dirty="0">
                <a:latin typeface="Arial"/>
                <a:cs typeface="Arial"/>
              </a:rPr>
              <a:t>Statements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135" dirty="0">
                <a:latin typeface="Arial"/>
                <a:cs typeface="Arial"/>
              </a:rPr>
              <a:t>is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supported</a:t>
            </a:r>
            <a:r>
              <a:rPr sz="2400" spc="-110" dirty="0">
                <a:latin typeface="Arial"/>
                <a:cs typeface="Arial"/>
              </a:rPr>
              <a:t> by </a:t>
            </a:r>
            <a:r>
              <a:rPr sz="2400" spc="-35" dirty="0">
                <a:latin typeface="Arial"/>
                <a:cs typeface="Arial"/>
              </a:rPr>
              <a:t>the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text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in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the</a:t>
            </a:r>
            <a:r>
              <a:rPr sz="2400" spc="-100" dirty="0">
                <a:latin typeface="Arial"/>
                <a:cs typeface="Arial"/>
              </a:rPr>
              <a:t> body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section</a:t>
            </a:r>
            <a:r>
              <a:rPr sz="2400" spc="-110" dirty="0">
                <a:latin typeface="Arial"/>
                <a:cs typeface="Arial"/>
              </a:rPr>
              <a:t> (e.g., </a:t>
            </a:r>
            <a:r>
              <a:rPr sz="2400" spc="-85" dirty="0">
                <a:latin typeface="Arial"/>
                <a:cs typeface="Arial"/>
              </a:rPr>
              <a:t>results,</a:t>
            </a:r>
            <a:r>
              <a:rPr sz="2400" spc="-105" dirty="0">
                <a:latin typeface="Arial"/>
                <a:cs typeface="Arial"/>
              </a:rPr>
              <a:t> lessons </a:t>
            </a:r>
            <a:r>
              <a:rPr sz="2400" spc="-10" dirty="0">
                <a:latin typeface="Arial"/>
                <a:cs typeface="Arial"/>
              </a:rPr>
              <a:t>learned)</a:t>
            </a:r>
            <a:endParaRPr sz="2400">
              <a:latin typeface="Arial"/>
              <a:cs typeface="Arial"/>
            </a:endParaRPr>
          </a:p>
          <a:p>
            <a:pPr marL="1078865" lvl="1" indent="-423545">
              <a:lnSpc>
                <a:spcPct val="100000"/>
              </a:lnSpc>
              <a:spcBef>
                <a:spcPts val="405"/>
              </a:spcBef>
              <a:buClr>
                <a:srgbClr val="595959"/>
              </a:buClr>
              <a:buSzPct val="73684"/>
              <a:buChar char="○"/>
              <a:tabLst>
                <a:tab pos="1078865" algn="l"/>
              </a:tabLst>
            </a:pPr>
            <a:r>
              <a:rPr sz="1900" spc="-10" dirty="0">
                <a:latin typeface="Arial"/>
                <a:cs typeface="Arial"/>
              </a:rPr>
              <a:t>Need</a:t>
            </a:r>
            <a:r>
              <a:rPr sz="1900" spc="-10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for</a:t>
            </a:r>
            <a:r>
              <a:rPr sz="1900" spc="-8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further</a:t>
            </a:r>
            <a:r>
              <a:rPr sz="1900" spc="-9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analysis</a:t>
            </a:r>
            <a:r>
              <a:rPr sz="1900" spc="-9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or</a:t>
            </a:r>
            <a:r>
              <a:rPr sz="1900" spc="-9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work</a:t>
            </a:r>
            <a:r>
              <a:rPr sz="1900" spc="-9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in</a:t>
            </a:r>
            <a:r>
              <a:rPr sz="1900" spc="-9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this</a:t>
            </a:r>
            <a:r>
              <a:rPr sz="1900" spc="-95" dirty="0">
                <a:latin typeface="Arial"/>
                <a:cs typeface="Arial"/>
              </a:rPr>
              <a:t> </a:t>
            </a:r>
            <a:r>
              <a:rPr sz="1900" spc="-20" dirty="0">
                <a:latin typeface="Arial"/>
                <a:cs typeface="Arial"/>
              </a:rPr>
              <a:t>area</a:t>
            </a:r>
            <a:endParaRPr sz="1900">
              <a:latin typeface="Arial"/>
              <a:cs typeface="Arial"/>
            </a:endParaRPr>
          </a:p>
          <a:p>
            <a:pPr marL="1078865" lvl="1" indent="-423545">
              <a:lnSpc>
                <a:spcPct val="100000"/>
              </a:lnSpc>
              <a:spcBef>
                <a:spcPts val="335"/>
              </a:spcBef>
              <a:buClr>
                <a:srgbClr val="595959"/>
              </a:buClr>
              <a:buSzPct val="73684"/>
              <a:buChar char="○"/>
              <a:tabLst>
                <a:tab pos="1078865" algn="l"/>
              </a:tabLst>
            </a:pPr>
            <a:r>
              <a:rPr sz="1900" dirty="0">
                <a:latin typeface="Arial"/>
                <a:cs typeface="Arial"/>
              </a:rPr>
              <a:t>Add</a:t>
            </a:r>
            <a:r>
              <a:rPr sz="1900" spc="-8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to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the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1900" spc="-20" dirty="0">
                <a:latin typeface="Arial"/>
                <a:cs typeface="Arial"/>
              </a:rPr>
              <a:t>literature</a:t>
            </a:r>
            <a:r>
              <a:rPr sz="1900" spc="-8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or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address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a</a:t>
            </a:r>
            <a:r>
              <a:rPr sz="1900" spc="-8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gap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1900" spc="-25" dirty="0">
                <a:latin typeface="Arial"/>
                <a:cs typeface="Arial"/>
              </a:rPr>
              <a:t>by…</a:t>
            </a:r>
            <a:endParaRPr sz="19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725"/>
              </a:spcBef>
              <a:buClr>
                <a:srgbClr val="595959"/>
              </a:buClr>
              <a:buFont typeface="Arial"/>
              <a:buChar char="○"/>
            </a:pPr>
            <a:endParaRPr sz="190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buClr>
                <a:srgbClr val="586D77"/>
              </a:buClr>
              <a:buSzPct val="75000"/>
              <a:buChar char="●"/>
              <a:tabLst>
                <a:tab pos="469265" algn="l"/>
              </a:tabLst>
            </a:pPr>
            <a:r>
              <a:rPr sz="2400" spc="-105" dirty="0">
                <a:latin typeface="Arial"/>
                <a:cs typeface="Arial"/>
              </a:rPr>
              <a:t>May </a:t>
            </a:r>
            <a:r>
              <a:rPr sz="2400" spc="-145" dirty="0">
                <a:latin typeface="Arial"/>
                <a:cs typeface="Arial"/>
              </a:rPr>
              <a:t>have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room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add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135" dirty="0">
                <a:latin typeface="Arial"/>
                <a:cs typeface="Arial"/>
              </a:rPr>
              <a:t>discussion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point(s)</a:t>
            </a:r>
            <a:endParaRPr sz="2400">
              <a:latin typeface="Arial"/>
              <a:cs typeface="Arial"/>
            </a:endParaRPr>
          </a:p>
          <a:p>
            <a:pPr marL="1078865" lvl="1" indent="-423545">
              <a:lnSpc>
                <a:spcPct val="100000"/>
              </a:lnSpc>
              <a:spcBef>
                <a:spcPts val="330"/>
              </a:spcBef>
              <a:buClr>
                <a:srgbClr val="595959"/>
              </a:buClr>
              <a:buSzPct val="73684"/>
              <a:buChar char="○"/>
              <a:tabLst>
                <a:tab pos="1078865" algn="l"/>
              </a:tabLst>
            </a:pPr>
            <a:r>
              <a:rPr sz="1900" spc="-10" dirty="0">
                <a:latin typeface="Arial"/>
                <a:cs typeface="Arial"/>
              </a:rPr>
              <a:t>Limitations</a:t>
            </a:r>
            <a:endParaRPr sz="1900">
              <a:latin typeface="Arial"/>
              <a:cs typeface="Arial"/>
            </a:endParaRPr>
          </a:p>
          <a:p>
            <a:pPr marL="1078865" lvl="1" indent="-423545">
              <a:lnSpc>
                <a:spcPct val="100000"/>
              </a:lnSpc>
              <a:spcBef>
                <a:spcPts val="315"/>
              </a:spcBef>
              <a:buClr>
                <a:srgbClr val="595959"/>
              </a:buClr>
              <a:buSzPct val="73684"/>
              <a:buChar char="○"/>
              <a:tabLst>
                <a:tab pos="1078865" algn="l"/>
              </a:tabLst>
            </a:pPr>
            <a:r>
              <a:rPr sz="1900" spc="-10" dirty="0">
                <a:latin typeface="Arial"/>
                <a:cs typeface="Arial"/>
              </a:rPr>
              <a:t>Larger</a:t>
            </a:r>
            <a:r>
              <a:rPr sz="1900" spc="-114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next</a:t>
            </a:r>
            <a:r>
              <a:rPr sz="1900" spc="-10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steps</a:t>
            </a:r>
            <a:r>
              <a:rPr sz="1900" spc="-10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for</a:t>
            </a:r>
            <a:r>
              <a:rPr sz="1900" spc="-10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the</a:t>
            </a:r>
            <a:r>
              <a:rPr sz="1900" spc="-11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study/project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E9E9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1925">
              <a:lnSpc>
                <a:spcPct val="100000"/>
              </a:lnSpc>
              <a:spcBef>
                <a:spcPts val="100"/>
              </a:spcBef>
            </a:pPr>
            <a:r>
              <a:rPr spc="-185" dirty="0"/>
              <a:t>Which</a:t>
            </a:r>
            <a:r>
              <a:rPr spc="-204" dirty="0"/>
              <a:t> </a:t>
            </a:r>
            <a:r>
              <a:rPr spc="-229" dirty="0"/>
              <a:t>example</a:t>
            </a:r>
            <a:r>
              <a:rPr spc="-200" dirty="0"/>
              <a:t> </a:t>
            </a:r>
            <a:r>
              <a:rPr spc="-240" dirty="0"/>
              <a:t>is</a:t>
            </a:r>
            <a:r>
              <a:rPr spc="-200" dirty="0"/>
              <a:t> </a:t>
            </a:r>
            <a:r>
              <a:rPr spc="-140" dirty="0"/>
              <a:t>stronger?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552663" y="2972126"/>
            <a:ext cx="545465" cy="532130"/>
            <a:chOff x="552663" y="2972126"/>
            <a:chExt cx="545465" cy="532130"/>
          </a:xfrm>
        </p:grpSpPr>
        <p:sp>
          <p:nvSpPr>
            <p:cNvPr id="5" name="object 5"/>
            <p:cNvSpPr/>
            <p:nvPr/>
          </p:nvSpPr>
          <p:spPr>
            <a:xfrm>
              <a:off x="565363" y="2984826"/>
              <a:ext cx="520065" cy="506730"/>
            </a:xfrm>
            <a:custGeom>
              <a:avLst/>
              <a:gdLst/>
              <a:ahLst/>
              <a:cxnLst/>
              <a:rect l="l" t="t" r="r" b="b"/>
              <a:pathLst>
                <a:path w="520065" h="506729">
                  <a:moveTo>
                    <a:pt x="259747" y="0"/>
                  </a:moveTo>
                  <a:lnTo>
                    <a:pt x="213057" y="4080"/>
                  </a:lnTo>
                  <a:lnTo>
                    <a:pt x="169113" y="15844"/>
                  </a:lnTo>
                  <a:lnTo>
                    <a:pt x="128647" y="34576"/>
                  </a:lnTo>
                  <a:lnTo>
                    <a:pt x="92395" y="59561"/>
                  </a:lnTo>
                  <a:lnTo>
                    <a:pt x="61089" y="90084"/>
                  </a:lnTo>
                  <a:lnTo>
                    <a:pt x="35463" y="125430"/>
                  </a:lnTo>
                  <a:lnTo>
                    <a:pt x="16250" y="164883"/>
                  </a:lnTo>
                  <a:lnTo>
                    <a:pt x="4184" y="207729"/>
                  </a:lnTo>
                  <a:lnTo>
                    <a:pt x="0" y="253251"/>
                  </a:lnTo>
                  <a:lnTo>
                    <a:pt x="4184" y="298774"/>
                  </a:lnTo>
                  <a:lnTo>
                    <a:pt x="16250" y="341620"/>
                  </a:lnTo>
                  <a:lnTo>
                    <a:pt x="35463" y="381074"/>
                  </a:lnTo>
                  <a:lnTo>
                    <a:pt x="61089" y="416420"/>
                  </a:lnTo>
                  <a:lnTo>
                    <a:pt x="92395" y="446943"/>
                  </a:lnTo>
                  <a:lnTo>
                    <a:pt x="128647" y="471928"/>
                  </a:lnTo>
                  <a:lnTo>
                    <a:pt x="169113" y="490661"/>
                  </a:lnTo>
                  <a:lnTo>
                    <a:pt x="213057" y="502424"/>
                  </a:lnTo>
                  <a:lnTo>
                    <a:pt x="259747" y="506505"/>
                  </a:lnTo>
                  <a:lnTo>
                    <a:pt x="306437" y="502424"/>
                  </a:lnTo>
                  <a:lnTo>
                    <a:pt x="350381" y="490661"/>
                  </a:lnTo>
                  <a:lnTo>
                    <a:pt x="390847" y="471928"/>
                  </a:lnTo>
                  <a:lnTo>
                    <a:pt x="427099" y="446943"/>
                  </a:lnTo>
                  <a:lnTo>
                    <a:pt x="458405" y="416420"/>
                  </a:lnTo>
                  <a:lnTo>
                    <a:pt x="484031" y="381074"/>
                  </a:lnTo>
                  <a:lnTo>
                    <a:pt x="503244" y="341620"/>
                  </a:lnTo>
                  <a:lnTo>
                    <a:pt x="515310" y="298774"/>
                  </a:lnTo>
                  <a:lnTo>
                    <a:pt x="519495" y="253251"/>
                  </a:lnTo>
                  <a:lnTo>
                    <a:pt x="515310" y="207729"/>
                  </a:lnTo>
                  <a:lnTo>
                    <a:pt x="503244" y="164883"/>
                  </a:lnTo>
                  <a:lnTo>
                    <a:pt x="484031" y="125430"/>
                  </a:lnTo>
                  <a:lnTo>
                    <a:pt x="458405" y="90084"/>
                  </a:lnTo>
                  <a:lnTo>
                    <a:pt x="427099" y="59561"/>
                  </a:lnTo>
                  <a:lnTo>
                    <a:pt x="390847" y="34576"/>
                  </a:lnTo>
                  <a:lnTo>
                    <a:pt x="350381" y="15844"/>
                  </a:lnTo>
                  <a:lnTo>
                    <a:pt x="306437" y="4080"/>
                  </a:lnTo>
                  <a:lnTo>
                    <a:pt x="259747" y="0"/>
                  </a:lnTo>
                  <a:close/>
                </a:path>
              </a:pathLst>
            </a:custGeom>
            <a:solidFill>
              <a:srgbClr val="B3CE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65363" y="2984826"/>
              <a:ext cx="520065" cy="506730"/>
            </a:xfrm>
            <a:custGeom>
              <a:avLst/>
              <a:gdLst/>
              <a:ahLst/>
              <a:cxnLst/>
              <a:rect l="l" t="t" r="r" b="b"/>
              <a:pathLst>
                <a:path w="520065" h="506729">
                  <a:moveTo>
                    <a:pt x="0" y="253253"/>
                  </a:moveTo>
                  <a:lnTo>
                    <a:pt x="4184" y="207730"/>
                  </a:lnTo>
                  <a:lnTo>
                    <a:pt x="16250" y="164884"/>
                  </a:lnTo>
                  <a:lnTo>
                    <a:pt x="35463" y="125431"/>
                  </a:lnTo>
                  <a:lnTo>
                    <a:pt x="61089" y="90085"/>
                  </a:lnTo>
                  <a:lnTo>
                    <a:pt x="92395" y="59561"/>
                  </a:lnTo>
                  <a:lnTo>
                    <a:pt x="128647" y="34576"/>
                  </a:lnTo>
                  <a:lnTo>
                    <a:pt x="169113" y="15844"/>
                  </a:lnTo>
                  <a:lnTo>
                    <a:pt x="213057" y="4080"/>
                  </a:lnTo>
                  <a:lnTo>
                    <a:pt x="259747" y="0"/>
                  </a:lnTo>
                  <a:lnTo>
                    <a:pt x="306437" y="4080"/>
                  </a:lnTo>
                  <a:lnTo>
                    <a:pt x="350381" y="15844"/>
                  </a:lnTo>
                  <a:lnTo>
                    <a:pt x="390847" y="34576"/>
                  </a:lnTo>
                  <a:lnTo>
                    <a:pt x="427099" y="59561"/>
                  </a:lnTo>
                  <a:lnTo>
                    <a:pt x="458405" y="90085"/>
                  </a:lnTo>
                  <a:lnTo>
                    <a:pt x="484031" y="125431"/>
                  </a:lnTo>
                  <a:lnTo>
                    <a:pt x="503244" y="164884"/>
                  </a:lnTo>
                  <a:lnTo>
                    <a:pt x="515310" y="207730"/>
                  </a:lnTo>
                  <a:lnTo>
                    <a:pt x="519495" y="253253"/>
                  </a:lnTo>
                  <a:lnTo>
                    <a:pt x="515310" y="298775"/>
                  </a:lnTo>
                  <a:lnTo>
                    <a:pt x="503244" y="341621"/>
                  </a:lnTo>
                  <a:lnTo>
                    <a:pt x="484031" y="381074"/>
                  </a:lnTo>
                  <a:lnTo>
                    <a:pt x="458405" y="416420"/>
                  </a:lnTo>
                  <a:lnTo>
                    <a:pt x="427099" y="446944"/>
                  </a:lnTo>
                  <a:lnTo>
                    <a:pt x="390847" y="471929"/>
                  </a:lnTo>
                  <a:lnTo>
                    <a:pt x="350381" y="490661"/>
                  </a:lnTo>
                  <a:lnTo>
                    <a:pt x="306437" y="502425"/>
                  </a:lnTo>
                  <a:lnTo>
                    <a:pt x="259747" y="506506"/>
                  </a:lnTo>
                  <a:lnTo>
                    <a:pt x="213057" y="502425"/>
                  </a:lnTo>
                  <a:lnTo>
                    <a:pt x="169113" y="490661"/>
                  </a:lnTo>
                  <a:lnTo>
                    <a:pt x="128647" y="471929"/>
                  </a:lnTo>
                  <a:lnTo>
                    <a:pt x="92395" y="446944"/>
                  </a:lnTo>
                  <a:lnTo>
                    <a:pt x="61089" y="416420"/>
                  </a:lnTo>
                  <a:lnTo>
                    <a:pt x="35463" y="381074"/>
                  </a:lnTo>
                  <a:lnTo>
                    <a:pt x="16250" y="341621"/>
                  </a:lnTo>
                  <a:lnTo>
                    <a:pt x="4184" y="298775"/>
                  </a:lnTo>
                  <a:lnTo>
                    <a:pt x="0" y="253253"/>
                  </a:lnTo>
                  <a:close/>
                </a:path>
              </a:pathLst>
            </a:custGeom>
            <a:ln w="25400">
              <a:solidFill>
                <a:srgbClr val="093C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87919" y="3071367"/>
            <a:ext cx="4756785" cy="1407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120">
              <a:lnSpc>
                <a:spcPct val="100000"/>
              </a:lnSpc>
              <a:spcBef>
                <a:spcPts val="100"/>
              </a:spcBef>
            </a:pPr>
            <a:r>
              <a:rPr sz="1900" spc="-50" dirty="0">
                <a:latin typeface="Arial"/>
                <a:cs typeface="Arial"/>
              </a:rPr>
              <a:t>1</a:t>
            </a:r>
            <a:endParaRPr sz="1900">
              <a:latin typeface="Arial"/>
              <a:cs typeface="Arial"/>
            </a:endParaRPr>
          </a:p>
          <a:p>
            <a:pPr marL="12700" marR="5080" algn="just">
              <a:lnSpc>
                <a:spcPct val="113900"/>
              </a:lnSpc>
              <a:spcBef>
                <a:spcPts val="1215"/>
              </a:spcBef>
            </a:pPr>
            <a:r>
              <a:rPr sz="1800" b="1" spc="-190" dirty="0">
                <a:latin typeface="Arial"/>
                <a:cs typeface="Arial"/>
              </a:rPr>
              <a:t>Conclusion:</a:t>
            </a:r>
            <a:r>
              <a:rPr sz="1800" b="1" spc="65" dirty="0">
                <a:latin typeface="Arial"/>
                <a:cs typeface="Arial"/>
              </a:rPr>
              <a:t> </a:t>
            </a:r>
            <a:r>
              <a:rPr sz="1800" spc="-95" dirty="0">
                <a:latin typeface="Arial"/>
                <a:cs typeface="Arial"/>
              </a:rPr>
              <a:t>Targeting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125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interventions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the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most </a:t>
            </a:r>
            <a:r>
              <a:rPr sz="1800" spc="-80" dirty="0">
                <a:latin typeface="Arial"/>
                <a:cs typeface="Arial"/>
              </a:rPr>
              <a:t>vulnerable—</a:t>
            </a:r>
            <a:r>
              <a:rPr sz="1800" spc="-30" dirty="0">
                <a:latin typeface="Arial"/>
                <a:cs typeface="Arial"/>
              </a:rPr>
              <a:t>rural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populations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114" dirty="0">
                <a:latin typeface="Arial"/>
                <a:cs typeface="Arial"/>
              </a:rPr>
              <a:t>and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poor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people—</a:t>
            </a:r>
            <a:r>
              <a:rPr sz="1800" spc="-25" dirty="0">
                <a:latin typeface="Arial"/>
                <a:cs typeface="Arial"/>
              </a:rPr>
              <a:t>is </a:t>
            </a:r>
            <a:r>
              <a:rPr sz="1800" spc="-80" dirty="0">
                <a:latin typeface="Arial"/>
                <a:cs typeface="Arial"/>
              </a:rPr>
              <a:t>essential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if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substantial </a:t>
            </a:r>
            <a:r>
              <a:rPr sz="1800" spc="-95" dirty="0">
                <a:latin typeface="Arial"/>
                <a:cs typeface="Arial"/>
              </a:rPr>
              <a:t>progress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is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be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achieved.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235997" y="2972126"/>
            <a:ext cx="545465" cy="532130"/>
            <a:chOff x="6235997" y="2972126"/>
            <a:chExt cx="545465" cy="532130"/>
          </a:xfrm>
        </p:grpSpPr>
        <p:sp>
          <p:nvSpPr>
            <p:cNvPr id="9" name="object 9"/>
            <p:cNvSpPr/>
            <p:nvPr/>
          </p:nvSpPr>
          <p:spPr>
            <a:xfrm>
              <a:off x="6248697" y="2984826"/>
              <a:ext cx="520065" cy="506730"/>
            </a:xfrm>
            <a:custGeom>
              <a:avLst/>
              <a:gdLst/>
              <a:ahLst/>
              <a:cxnLst/>
              <a:rect l="l" t="t" r="r" b="b"/>
              <a:pathLst>
                <a:path w="520065" h="506729">
                  <a:moveTo>
                    <a:pt x="259748" y="0"/>
                  </a:moveTo>
                  <a:lnTo>
                    <a:pt x="213057" y="4080"/>
                  </a:lnTo>
                  <a:lnTo>
                    <a:pt x="169113" y="15844"/>
                  </a:lnTo>
                  <a:lnTo>
                    <a:pt x="128647" y="34576"/>
                  </a:lnTo>
                  <a:lnTo>
                    <a:pt x="92395" y="59561"/>
                  </a:lnTo>
                  <a:lnTo>
                    <a:pt x="61089" y="90084"/>
                  </a:lnTo>
                  <a:lnTo>
                    <a:pt x="35463" y="125430"/>
                  </a:lnTo>
                  <a:lnTo>
                    <a:pt x="16250" y="164883"/>
                  </a:lnTo>
                  <a:lnTo>
                    <a:pt x="4184" y="207729"/>
                  </a:lnTo>
                  <a:lnTo>
                    <a:pt x="0" y="253251"/>
                  </a:lnTo>
                  <a:lnTo>
                    <a:pt x="4184" y="298774"/>
                  </a:lnTo>
                  <a:lnTo>
                    <a:pt x="16250" y="341620"/>
                  </a:lnTo>
                  <a:lnTo>
                    <a:pt x="35463" y="381074"/>
                  </a:lnTo>
                  <a:lnTo>
                    <a:pt x="61089" y="416420"/>
                  </a:lnTo>
                  <a:lnTo>
                    <a:pt x="92395" y="446943"/>
                  </a:lnTo>
                  <a:lnTo>
                    <a:pt x="128647" y="471928"/>
                  </a:lnTo>
                  <a:lnTo>
                    <a:pt x="169113" y="490661"/>
                  </a:lnTo>
                  <a:lnTo>
                    <a:pt x="213057" y="502424"/>
                  </a:lnTo>
                  <a:lnTo>
                    <a:pt x="259748" y="506505"/>
                  </a:lnTo>
                  <a:lnTo>
                    <a:pt x="306437" y="502424"/>
                  </a:lnTo>
                  <a:lnTo>
                    <a:pt x="350382" y="490661"/>
                  </a:lnTo>
                  <a:lnTo>
                    <a:pt x="390847" y="471928"/>
                  </a:lnTo>
                  <a:lnTo>
                    <a:pt x="427099" y="446943"/>
                  </a:lnTo>
                  <a:lnTo>
                    <a:pt x="458405" y="416420"/>
                  </a:lnTo>
                  <a:lnTo>
                    <a:pt x="484031" y="381074"/>
                  </a:lnTo>
                  <a:lnTo>
                    <a:pt x="503244" y="341620"/>
                  </a:lnTo>
                  <a:lnTo>
                    <a:pt x="515309" y="298774"/>
                  </a:lnTo>
                  <a:lnTo>
                    <a:pt x="519494" y="253251"/>
                  </a:lnTo>
                  <a:lnTo>
                    <a:pt x="515309" y="207729"/>
                  </a:lnTo>
                  <a:lnTo>
                    <a:pt x="503244" y="164883"/>
                  </a:lnTo>
                  <a:lnTo>
                    <a:pt x="484031" y="125430"/>
                  </a:lnTo>
                  <a:lnTo>
                    <a:pt x="458405" y="90084"/>
                  </a:lnTo>
                  <a:lnTo>
                    <a:pt x="427099" y="59561"/>
                  </a:lnTo>
                  <a:lnTo>
                    <a:pt x="390847" y="34576"/>
                  </a:lnTo>
                  <a:lnTo>
                    <a:pt x="350382" y="15844"/>
                  </a:lnTo>
                  <a:lnTo>
                    <a:pt x="306437" y="4080"/>
                  </a:lnTo>
                  <a:lnTo>
                    <a:pt x="259748" y="0"/>
                  </a:lnTo>
                  <a:close/>
                </a:path>
              </a:pathLst>
            </a:custGeom>
            <a:solidFill>
              <a:srgbClr val="B3CE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248697" y="2984826"/>
              <a:ext cx="520065" cy="506730"/>
            </a:xfrm>
            <a:custGeom>
              <a:avLst/>
              <a:gdLst/>
              <a:ahLst/>
              <a:cxnLst/>
              <a:rect l="l" t="t" r="r" b="b"/>
              <a:pathLst>
                <a:path w="520065" h="506729">
                  <a:moveTo>
                    <a:pt x="0" y="253253"/>
                  </a:moveTo>
                  <a:lnTo>
                    <a:pt x="4184" y="207730"/>
                  </a:lnTo>
                  <a:lnTo>
                    <a:pt x="16250" y="164884"/>
                  </a:lnTo>
                  <a:lnTo>
                    <a:pt x="35463" y="125431"/>
                  </a:lnTo>
                  <a:lnTo>
                    <a:pt x="61089" y="90085"/>
                  </a:lnTo>
                  <a:lnTo>
                    <a:pt x="92395" y="59561"/>
                  </a:lnTo>
                  <a:lnTo>
                    <a:pt x="128647" y="34576"/>
                  </a:lnTo>
                  <a:lnTo>
                    <a:pt x="169113" y="15844"/>
                  </a:lnTo>
                  <a:lnTo>
                    <a:pt x="213057" y="4080"/>
                  </a:lnTo>
                  <a:lnTo>
                    <a:pt x="259747" y="0"/>
                  </a:lnTo>
                  <a:lnTo>
                    <a:pt x="306437" y="4080"/>
                  </a:lnTo>
                  <a:lnTo>
                    <a:pt x="350381" y="15844"/>
                  </a:lnTo>
                  <a:lnTo>
                    <a:pt x="390847" y="34576"/>
                  </a:lnTo>
                  <a:lnTo>
                    <a:pt x="427099" y="59561"/>
                  </a:lnTo>
                  <a:lnTo>
                    <a:pt x="458405" y="90085"/>
                  </a:lnTo>
                  <a:lnTo>
                    <a:pt x="484031" y="125431"/>
                  </a:lnTo>
                  <a:lnTo>
                    <a:pt x="503244" y="164884"/>
                  </a:lnTo>
                  <a:lnTo>
                    <a:pt x="515310" y="207730"/>
                  </a:lnTo>
                  <a:lnTo>
                    <a:pt x="519495" y="253253"/>
                  </a:lnTo>
                  <a:lnTo>
                    <a:pt x="515310" y="298775"/>
                  </a:lnTo>
                  <a:lnTo>
                    <a:pt x="503244" y="341621"/>
                  </a:lnTo>
                  <a:lnTo>
                    <a:pt x="484031" y="381074"/>
                  </a:lnTo>
                  <a:lnTo>
                    <a:pt x="458405" y="416420"/>
                  </a:lnTo>
                  <a:lnTo>
                    <a:pt x="427099" y="446944"/>
                  </a:lnTo>
                  <a:lnTo>
                    <a:pt x="390847" y="471929"/>
                  </a:lnTo>
                  <a:lnTo>
                    <a:pt x="350381" y="490661"/>
                  </a:lnTo>
                  <a:lnTo>
                    <a:pt x="306437" y="502425"/>
                  </a:lnTo>
                  <a:lnTo>
                    <a:pt x="259747" y="506506"/>
                  </a:lnTo>
                  <a:lnTo>
                    <a:pt x="213057" y="502425"/>
                  </a:lnTo>
                  <a:lnTo>
                    <a:pt x="169113" y="490661"/>
                  </a:lnTo>
                  <a:lnTo>
                    <a:pt x="128647" y="471929"/>
                  </a:lnTo>
                  <a:lnTo>
                    <a:pt x="92395" y="446944"/>
                  </a:lnTo>
                  <a:lnTo>
                    <a:pt x="61089" y="416420"/>
                  </a:lnTo>
                  <a:lnTo>
                    <a:pt x="35463" y="381074"/>
                  </a:lnTo>
                  <a:lnTo>
                    <a:pt x="16250" y="341621"/>
                  </a:lnTo>
                  <a:lnTo>
                    <a:pt x="4184" y="298775"/>
                  </a:lnTo>
                  <a:lnTo>
                    <a:pt x="0" y="253253"/>
                  </a:lnTo>
                  <a:close/>
                </a:path>
              </a:pathLst>
            </a:custGeom>
            <a:ln w="25400">
              <a:solidFill>
                <a:srgbClr val="093C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6358585" y="2903530"/>
            <a:ext cx="5182235" cy="2492375"/>
          </a:xfrm>
          <a:prstGeom prst="rect">
            <a:avLst/>
          </a:prstGeom>
        </p:spPr>
        <p:txBody>
          <a:bodyPr vert="horz" wrap="square" lIns="0" tIns="180340" rIns="0" bIns="0" rtlCol="0">
            <a:spAutoFit/>
          </a:bodyPr>
          <a:lstStyle/>
          <a:p>
            <a:pPr marL="83820">
              <a:lnSpc>
                <a:spcPct val="100000"/>
              </a:lnSpc>
              <a:spcBef>
                <a:spcPts val="1420"/>
              </a:spcBef>
            </a:pPr>
            <a:r>
              <a:rPr sz="1900" spc="-50" dirty="0">
                <a:latin typeface="Arial"/>
                <a:cs typeface="Arial"/>
              </a:rPr>
              <a:t>2</a:t>
            </a:r>
            <a:endParaRPr sz="1900">
              <a:latin typeface="Arial"/>
              <a:cs typeface="Arial"/>
            </a:endParaRPr>
          </a:p>
          <a:p>
            <a:pPr marL="12700" marR="5080">
              <a:lnSpc>
                <a:spcPct val="114100"/>
              </a:lnSpc>
              <a:spcBef>
                <a:spcPts val="944"/>
              </a:spcBef>
            </a:pPr>
            <a:r>
              <a:rPr sz="1800" b="1" spc="-175" dirty="0">
                <a:latin typeface="Arial"/>
                <a:cs typeface="Arial"/>
              </a:rPr>
              <a:t>Conclusion: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spc="-125" dirty="0">
                <a:latin typeface="Arial"/>
                <a:cs typeface="Arial"/>
              </a:rPr>
              <a:t>Local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variation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20" dirty="0">
                <a:latin typeface="Arial"/>
                <a:cs typeface="Arial"/>
              </a:rPr>
              <a:t>can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be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important,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with </a:t>
            </a:r>
            <a:r>
              <a:rPr sz="1800" spc="-90" dirty="0">
                <a:latin typeface="Arial"/>
                <a:cs typeface="Arial"/>
              </a:rPr>
              <a:t>unsafe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abortion</a:t>
            </a:r>
            <a:r>
              <a:rPr sz="1800" spc="-70" dirty="0">
                <a:latin typeface="Arial"/>
                <a:cs typeface="Arial"/>
              </a:rPr>
              <a:t> carrying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00" dirty="0">
                <a:latin typeface="Arial"/>
                <a:cs typeface="Arial"/>
              </a:rPr>
              <a:t>huge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risk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in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some</a:t>
            </a:r>
            <a:r>
              <a:rPr sz="1800" spc="500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populations,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95" dirty="0">
                <a:latin typeface="Arial"/>
                <a:cs typeface="Arial"/>
              </a:rPr>
              <a:t>and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30" dirty="0">
                <a:latin typeface="Arial"/>
                <a:cs typeface="Arial"/>
              </a:rPr>
              <a:t>HIV/AIDS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becoming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40" dirty="0">
                <a:latin typeface="Arial"/>
                <a:cs typeface="Arial"/>
              </a:rPr>
              <a:t>a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leading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40" dirty="0">
                <a:latin typeface="Arial"/>
                <a:cs typeface="Arial"/>
              </a:rPr>
              <a:t>cause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of </a:t>
            </a:r>
            <a:r>
              <a:rPr sz="1800" spc="-55" dirty="0">
                <a:latin typeface="Arial"/>
                <a:cs typeface="Arial"/>
              </a:rPr>
              <a:t>death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where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25" dirty="0">
                <a:latin typeface="Arial"/>
                <a:cs typeface="Arial"/>
              </a:rPr>
              <a:t>HIV-</a:t>
            </a:r>
            <a:r>
              <a:rPr sz="1800" spc="-45" dirty="0">
                <a:latin typeface="Arial"/>
                <a:cs typeface="Arial"/>
              </a:rPr>
              <a:t>related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mortality</a:t>
            </a:r>
            <a:r>
              <a:rPr sz="1800" spc="-70" dirty="0">
                <a:latin typeface="Arial"/>
                <a:cs typeface="Arial"/>
              </a:rPr>
              <a:t> rates </a:t>
            </a:r>
            <a:r>
              <a:rPr sz="1800" spc="-75" dirty="0">
                <a:latin typeface="Arial"/>
                <a:cs typeface="Arial"/>
              </a:rPr>
              <a:t>are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high.</a:t>
            </a:r>
            <a:endParaRPr sz="1800">
              <a:latin typeface="Arial"/>
              <a:cs typeface="Arial"/>
            </a:endParaRPr>
          </a:p>
          <a:p>
            <a:pPr marL="12700" marR="901065">
              <a:lnSpc>
                <a:spcPct val="115599"/>
              </a:lnSpc>
              <a:spcBef>
                <a:spcPts val="25"/>
              </a:spcBef>
            </a:pPr>
            <a:r>
              <a:rPr sz="1800" spc="-60" dirty="0">
                <a:latin typeface="Arial"/>
                <a:cs typeface="Arial"/>
              </a:rPr>
              <a:t>Inequalities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in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the</a:t>
            </a:r>
            <a:r>
              <a:rPr sz="1800" spc="-75" dirty="0">
                <a:latin typeface="Arial"/>
                <a:cs typeface="Arial"/>
              </a:rPr>
              <a:t> risk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maternal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death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exist </a:t>
            </a:r>
            <a:r>
              <a:rPr sz="1800" spc="-10" dirty="0">
                <a:latin typeface="Arial"/>
                <a:cs typeface="Arial"/>
              </a:rPr>
              <a:t>everywhere.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25" dirty="0"/>
              <a:t>21</a:t>
            </a:fld>
            <a:endParaRPr spc="-25" dirty="0"/>
          </a:p>
        </p:txBody>
      </p:sp>
      <p:sp>
        <p:nvSpPr>
          <p:cNvPr id="12" name="object 12"/>
          <p:cNvSpPr txBox="1"/>
          <p:nvPr/>
        </p:nvSpPr>
        <p:spPr>
          <a:xfrm>
            <a:off x="687919" y="1770379"/>
            <a:ext cx="10626725" cy="56832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>
              <a:lnSpc>
                <a:spcPts val="2110"/>
              </a:lnSpc>
              <a:spcBef>
                <a:spcPts val="210"/>
              </a:spcBef>
            </a:pPr>
            <a:r>
              <a:rPr sz="1800" b="1" spc="-140" dirty="0">
                <a:latin typeface="Arial"/>
                <a:cs typeface="Arial"/>
              </a:rPr>
              <a:t>First</a:t>
            </a:r>
            <a:r>
              <a:rPr sz="1800" b="1" spc="-70" dirty="0">
                <a:latin typeface="Arial"/>
                <a:cs typeface="Arial"/>
              </a:rPr>
              <a:t> </a:t>
            </a:r>
            <a:r>
              <a:rPr sz="1800" b="1" spc="-95" dirty="0">
                <a:latin typeface="Arial"/>
                <a:cs typeface="Arial"/>
              </a:rPr>
              <a:t>statement.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spc="-160" dirty="0">
                <a:latin typeface="Arial"/>
                <a:cs typeface="Arial"/>
              </a:rPr>
              <a:t>The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spc="-150" dirty="0">
                <a:latin typeface="Arial"/>
                <a:cs typeface="Arial"/>
              </a:rPr>
              <a:t>risk</a:t>
            </a:r>
            <a:r>
              <a:rPr sz="1800" b="1" spc="-70" dirty="0">
                <a:latin typeface="Arial"/>
                <a:cs typeface="Arial"/>
              </a:rPr>
              <a:t> </a:t>
            </a:r>
            <a:r>
              <a:rPr sz="1800" b="1" spc="-100" dirty="0">
                <a:latin typeface="Arial"/>
                <a:cs typeface="Arial"/>
              </a:rPr>
              <a:t>of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spc="-120" dirty="0">
                <a:latin typeface="Arial"/>
                <a:cs typeface="Arial"/>
              </a:rPr>
              <a:t>a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spc="-130" dirty="0">
                <a:latin typeface="Arial"/>
                <a:cs typeface="Arial"/>
              </a:rPr>
              <a:t>woman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spc="-155" dirty="0">
                <a:latin typeface="Arial"/>
                <a:cs typeface="Arial"/>
              </a:rPr>
              <a:t>dying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spc="-210" dirty="0">
                <a:latin typeface="Arial"/>
                <a:cs typeface="Arial"/>
              </a:rPr>
              <a:t>as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spc="-120" dirty="0">
                <a:latin typeface="Arial"/>
                <a:cs typeface="Arial"/>
              </a:rPr>
              <a:t>a</a:t>
            </a:r>
            <a:r>
              <a:rPr sz="1800" b="1" spc="-70" dirty="0">
                <a:latin typeface="Arial"/>
                <a:cs typeface="Arial"/>
              </a:rPr>
              <a:t> </a:t>
            </a:r>
            <a:r>
              <a:rPr sz="1800" b="1" spc="-114" dirty="0">
                <a:latin typeface="Arial"/>
                <a:cs typeface="Arial"/>
              </a:rPr>
              <a:t>result</a:t>
            </a:r>
            <a:r>
              <a:rPr sz="1800" b="1" spc="-70" dirty="0">
                <a:latin typeface="Arial"/>
                <a:cs typeface="Arial"/>
              </a:rPr>
              <a:t> </a:t>
            </a:r>
            <a:r>
              <a:rPr sz="1800" b="1" spc="-100" dirty="0">
                <a:latin typeface="Arial"/>
                <a:cs typeface="Arial"/>
              </a:rPr>
              <a:t>of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spc="-160" dirty="0">
                <a:latin typeface="Arial"/>
                <a:cs typeface="Arial"/>
              </a:rPr>
              <a:t>pregnancy</a:t>
            </a:r>
            <a:r>
              <a:rPr sz="1800" b="1" spc="-70" dirty="0">
                <a:latin typeface="Arial"/>
                <a:cs typeface="Arial"/>
              </a:rPr>
              <a:t> </a:t>
            </a:r>
            <a:r>
              <a:rPr sz="1800" b="1" spc="-114" dirty="0">
                <a:latin typeface="Arial"/>
                <a:cs typeface="Arial"/>
              </a:rPr>
              <a:t>or</a:t>
            </a:r>
            <a:r>
              <a:rPr sz="1800" b="1" spc="-70" dirty="0">
                <a:latin typeface="Arial"/>
                <a:cs typeface="Arial"/>
              </a:rPr>
              <a:t> </a:t>
            </a:r>
            <a:r>
              <a:rPr sz="1800" b="1" spc="-114" dirty="0">
                <a:latin typeface="Arial"/>
                <a:cs typeface="Arial"/>
              </a:rPr>
              <a:t>childbirth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spc="-140" dirty="0">
                <a:latin typeface="Arial"/>
                <a:cs typeface="Arial"/>
              </a:rPr>
              <a:t>during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spc="-114" dirty="0">
                <a:latin typeface="Arial"/>
                <a:cs typeface="Arial"/>
              </a:rPr>
              <a:t>her</a:t>
            </a:r>
            <a:r>
              <a:rPr sz="1800" b="1" spc="-70" dirty="0">
                <a:latin typeface="Arial"/>
                <a:cs typeface="Arial"/>
              </a:rPr>
              <a:t> </a:t>
            </a:r>
            <a:r>
              <a:rPr sz="1800" b="1" spc="-75" dirty="0">
                <a:latin typeface="Arial"/>
                <a:cs typeface="Arial"/>
              </a:rPr>
              <a:t>lifetime</a:t>
            </a:r>
            <a:r>
              <a:rPr sz="1800" b="1" spc="-70" dirty="0">
                <a:latin typeface="Arial"/>
                <a:cs typeface="Arial"/>
              </a:rPr>
              <a:t> </a:t>
            </a:r>
            <a:r>
              <a:rPr sz="1800" b="1" spc="-185" dirty="0">
                <a:latin typeface="Arial"/>
                <a:cs typeface="Arial"/>
              </a:rPr>
              <a:t>is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spc="-110" dirty="0">
                <a:latin typeface="Arial"/>
                <a:cs typeface="Arial"/>
              </a:rPr>
              <a:t>about</a:t>
            </a:r>
            <a:r>
              <a:rPr sz="1800" b="1" spc="-70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one </a:t>
            </a:r>
            <a:r>
              <a:rPr sz="1800" b="1" spc="-105" dirty="0">
                <a:latin typeface="Arial"/>
                <a:cs typeface="Arial"/>
              </a:rPr>
              <a:t>in</a:t>
            </a:r>
            <a:r>
              <a:rPr sz="1800" b="1" spc="-80" dirty="0">
                <a:latin typeface="Arial"/>
                <a:cs typeface="Arial"/>
              </a:rPr>
              <a:t> </a:t>
            </a:r>
            <a:r>
              <a:rPr sz="1800" b="1" spc="-190" dirty="0">
                <a:latin typeface="Arial"/>
                <a:cs typeface="Arial"/>
              </a:rPr>
              <a:t>six</a:t>
            </a:r>
            <a:r>
              <a:rPr sz="1800" b="1" spc="-80" dirty="0">
                <a:latin typeface="Arial"/>
                <a:cs typeface="Arial"/>
              </a:rPr>
              <a:t> </a:t>
            </a:r>
            <a:r>
              <a:rPr sz="1800" b="1" spc="-105" dirty="0">
                <a:latin typeface="Arial"/>
                <a:cs typeface="Arial"/>
              </a:rPr>
              <a:t>in</a:t>
            </a:r>
            <a:r>
              <a:rPr sz="1800" b="1" spc="-80" dirty="0">
                <a:latin typeface="Arial"/>
                <a:cs typeface="Arial"/>
              </a:rPr>
              <a:t> the </a:t>
            </a:r>
            <a:r>
              <a:rPr sz="1800" b="1" spc="-130" dirty="0">
                <a:latin typeface="Arial"/>
                <a:cs typeface="Arial"/>
              </a:rPr>
              <a:t>poorest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spc="-125" dirty="0">
                <a:latin typeface="Arial"/>
                <a:cs typeface="Arial"/>
              </a:rPr>
              <a:t>parts</a:t>
            </a:r>
            <a:r>
              <a:rPr sz="1800" b="1" spc="-80" dirty="0">
                <a:latin typeface="Arial"/>
                <a:cs typeface="Arial"/>
              </a:rPr>
              <a:t> </a:t>
            </a:r>
            <a:r>
              <a:rPr sz="1800" b="1" spc="-90" dirty="0">
                <a:latin typeface="Arial"/>
                <a:cs typeface="Arial"/>
              </a:rPr>
              <a:t>of</a:t>
            </a:r>
            <a:r>
              <a:rPr sz="1800" b="1" spc="-70" dirty="0">
                <a:latin typeface="Arial"/>
                <a:cs typeface="Arial"/>
              </a:rPr>
              <a:t> </a:t>
            </a:r>
            <a:r>
              <a:rPr sz="1800" b="1" spc="-80" dirty="0">
                <a:latin typeface="Arial"/>
                <a:cs typeface="Arial"/>
              </a:rPr>
              <a:t>the </a:t>
            </a:r>
            <a:r>
              <a:rPr sz="1800" b="1" spc="-100" dirty="0">
                <a:latin typeface="Arial"/>
                <a:cs typeface="Arial"/>
              </a:rPr>
              <a:t>world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spc="-145" dirty="0">
                <a:latin typeface="Arial"/>
                <a:cs typeface="Arial"/>
              </a:rPr>
              <a:t>compared</a:t>
            </a:r>
            <a:r>
              <a:rPr sz="1800" b="1" spc="-80" dirty="0">
                <a:latin typeface="Arial"/>
                <a:cs typeface="Arial"/>
              </a:rPr>
              <a:t> </a:t>
            </a:r>
            <a:r>
              <a:rPr sz="1800" b="1" spc="-75" dirty="0">
                <a:latin typeface="Arial"/>
                <a:cs typeface="Arial"/>
              </a:rPr>
              <a:t>with</a:t>
            </a:r>
            <a:r>
              <a:rPr sz="1800" b="1" spc="-80" dirty="0">
                <a:latin typeface="Arial"/>
                <a:cs typeface="Arial"/>
              </a:rPr>
              <a:t> </a:t>
            </a:r>
            <a:r>
              <a:rPr sz="1800" b="1" spc="-110" dirty="0">
                <a:latin typeface="Arial"/>
                <a:cs typeface="Arial"/>
              </a:rPr>
              <a:t>about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spc="-140" dirty="0">
                <a:latin typeface="Arial"/>
                <a:cs typeface="Arial"/>
              </a:rPr>
              <a:t>one</a:t>
            </a:r>
            <a:r>
              <a:rPr sz="1800" b="1" spc="-80" dirty="0">
                <a:latin typeface="Arial"/>
                <a:cs typeface="Arial"/>
              </a:rPr>
              <a:t> </a:t>
            </a:r>
            <a:r>
              <a:rPr sz="1800" b="1" spc="-105" dirty="0">
                <a:latin typeface="Arial"/>
                <a:cs typeface="Arial"/>
              </a:rPr>
              <a:t>in</a:t>
            </a:r>
            <a:r>
              <a:rPr sz="1800" b="1" spc="-80" dirty="0">
                <a:latin typeface="Arial"/>
                <a:cs typeface="Arial"/>
              </a:rPr>
              <a:t> </a:t>
            </a:r>
            <a:r>
              <a:rPr sz="1800" b="1" spc="-90" dirty="0">
                <a:latin typeface="Arial"/>
                <a:cs typeface="Arial"/>
              </a:rPr>
              <a:t>30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spc="-90" dirty="0">
                <a:latin typeface="Arial"/>
                <a:cs typeface="Arial"/>
              </a:rPr>
              <a:t>000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spc="-105" dirty="0">
                <a:latin typeface="Arial"/>
                <a:cs typeface="Arial"/>
              </a:rPr>
              <a:t>in</a:t>
            </a:r>
            <a:r>
              <a:rPr sz="1800" b="1" spc="-80" dirty="0">
                <a:latin typeface="Arial"/>
                <a:cs typeface="Arial"/>
              </a:rPr>
              <a:t> </a:t>
            </a:r>
            <a:r>
              <a:rPr sz="1800" b="1" spc="-100" dirty="0">
                <a:latin typeface="Arial"/>
                <a:cs typeface="Arial"/>
              </a:rPr>
              <a:t>Northern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Europe.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2208" y="0"/>
            <a:ext cx="10507980" cy="6858000"/>
          </a:xfrm>
          <a:custGeom>
            <a:avLst/>
            <a:gdLst/>
            <a:ahLst/>
            <a:cxnLst/>
            <a:rect l="l" t="t" r="r" b="b"/>
            <a:pathLst>
              <a:path w="10507980" h="6858000">
                <a:moveTo>
                  <a:pt x="10507579" y="0"/>
                </a:moveTo>
                <a:lnTo>
                  <a:pt x="0" y="0"/>
                </a:lnTo>
                <a:lnTo>
                  <a:pt x="0" y="6857999"/>
                </a:lnTo>
                <a:lnTo>
                  <a:pt x="10507579" y="6857999"/>
                </a:lnTo>
                <a:lnTo>
                  <a:pt x="10507579" y="0"/>
                </a:lnTo>
                <a:close/>
              </a:path>
            </a:pathLst>
          </a:custGeom>
          <a:solidFill>
            <a:srgbClr val="F5D694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95003" y="3088131"/>
            <a:ext cx="320230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80" dirty="0"/>
              <a:t>Any</a:t>
            </a:r>
            <a:r>
              <a:rPr spc="-215" dirty="0"/>
              <a:t> </a:t>
            </a:r>
            <a:r>
              <a:rPr spc="-220" dirty="0"/>
              <a:t>Questions?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25" dirty="0"/>
              <a:t>22</a:t>
            </a:fld>
            <a:endParaRPr spc="-25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4325" y="634491"/>
            <a:ext cx="576389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505" dirty="0"/>
              <a:t>IAPHS</a:t>
            </a:r>
            <a:r>
              <a:rPr spc="-210" dirty="0"/>
              <a:t> 202</a:t>
            </a:r>
            <a:r>
              <a:rPr lang="en-US" spc="-210" dirty="0"/>
              <a:t>4</a:t>
            </a:r>
            <a:r>
              <a:rPr spc="-210" dirty="0"/>
              <a:t> </a:t>
            </a:r>
            <a:r>
              <a:rPr spc="-285" dirty="0"/>
              <a:t>Call</a:t>
            </a:r>
            <a:r>
              <a:rPr spc="-204" dirty="0"/>
              <a:t> </a:t>
            </a:r>
            <a:r>
              <a:rPr dirty="0"/>
              <a:t>for</a:t>
            </a:r>
            <a:r>
              <a:rPr spc="-215" dirty="0"/>
              <a:t> </a:t>
            </a:r>
            <a:r>
              <a:rPr spc="-145" dirty="0"/>
              <a:t>Abstract </a:t>
            </a:r>
            <a:r>
              <a:rPr spc="-240" dirty="0"/>
              <a:t>is</a:t>
            </a:r>
            <a:r>
              <a:rPr spc="-195" dirty="0"/>
              <a:t> </a:t>
            </a:r>
            <a:r>
              <a:rPr spc="-10" dirty="0"/>
              <a:t>Open!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6725" y="2378964"/>
            <a:ext cx="5384800" cy="2800767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88265" algn="just">
              <a:lnSpc>
                <a:spcPct val="114500"/>
              </a:lnSpc>
              <a:spcBef>
                <a:spcPts val="40"/>
              </a:spcBef>
            </a:pPr>
            <a:r>
              <a:rPr sz="2000" spc="-130" dirty="0">
                <a:latin typeface="Arial"/>
                <a:cs typeface="Arial"/>
              </a:rPr>
              <a:t>Theme: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b="1" spc="-150" dirty="0">
                <a:latin typeface="Arial"/>
                <a:cs typeface="Arial"/>
              </a:rPr>
              <a:t>“</a:t>
            </a:r>
            <a:r>
              <a:rPr lang="en-US" sz="2000" b="1" spc="-150" dirty="0">
                <a:latin typeface="Arial"/>
                <a:cs typeface="Arial"/>
              </a:rPr>
              <a:t>Tackling declining life expectancy in the US: investigating social drivers and policy solutions</a:t>
            </a:r>
            <a:r>
              <a:rPr sz="2000" b="1" spc="-10" dirty="0">
                <a:latin typeface="Arial"/>
                <a:cs typeface="Arial"/>
              </a:rPr>
              <a:t>”</a:t>
            </a:r>
            <a:endParaRPr lang="en-US" sz="2000" b="1" spc="-10" dirty="0">
              <a:latin typeface="Arial"/>
              <a:cs typeface="Arial"/>
            </a:endParaRPr>
          </a:p>
          <a:p>
            <a:pPr marL="12700" marR="88265" algn="just">
              <a:lnSpc>
                <a:spcPct val="114500"/>
              </a:lnSpc>
              <a:spcBef>
                <a:spcPts val="40"/>
              </a:spcBef>
            </a:pPr>
            <a:r>
              <a:rPr lang="en-US" sz="2000" b="1" spc="-10" dirty="0">
                <a:latin typeface="Arial"/>
                <a:cs typeface="Arial"/>
              </a:rPr>
              <a:t>St. Louis, Missouri</a:t>
            </a:r>
          </a:p>
          <a:p>
            <a:pPr marL="12700" marR="88265" algn="just">
              <a:lnSpc>
                <a:spcPct val="114500"/>
              </a:lnSpc>
              <a:spcBef>
                <a:spcPts val="40"/>
              </a:spcBef>
            </a:pPr>
            <a:endParaRPr sz="200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2000" spc="-120" dirty="0">
                <a:latin typeface="Arial"/>
                <a:cs typeface="Arial"/>
              </a:rPr>
              <a:t>Submission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95" dirty="0">
                <a:latin typeface="Arial"/>
                <a:cs typeface="Arial"/>
              </a:rPr>
              <a:t>Deadline: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March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lang="en-US" sz="2000" spc="-90" dirty="0">
                <a:latin typeface="Arial"/>
                <a:cs typeface="Arial"/>
              </a:rPr>
              <a:t>10</a:t>
            </a:r>
            <a:r>
              <a:rPr sz="2000" spc="-90" dirty="0">
                <a:latin typeface="Arial"/>
                <a:cs typeface="Arial"/>
              </a:rPr>
              <a:t>,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202</a:t>
            </a:r>
            <a:r>
              <a:rPr lang="en-US" sz="2000" spc="-20" dirty="0">
                <a:latin typeface="Arial"/>
                <a:cs typeface="Arial"/>
              </a:rPr>
              <a:t>4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95"/>
              </a:spcBef>
            </a:pPr>
            <a:endParaRPr sz="200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2000" spc="-65" dirty="0">
                <a:latin typeface="Arial"/>
                <a:cs typeface="Arial"/>
              </a:rPr>
              <a:t>Word</a:t>
            </a:r>
            <a:r>
              <a:rPr sz="2000" spc="-85" dirty="0">
                <a:latin typeface="Arial"/>
                <a:cs typeface="Arial"/>
              </a:rPr>
              <a:t> Count: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105" dirty="0">
                <a:latin typeface="Arial"/>
                <a:cs typeface="Arial"/>
              </a:rPr>
              <a:t>2000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75" dirty="0">
                <a:latin typeface="Arial"/>
                <a:cs typeface="Arial"/>
              </a:rPr>
              <a:t>character </a:t>
            </a:r>
            <a:r>
              <a:rPr sz="2000" dirty="0">
                <a:latin typeface="Arial"/>
                <a:cs typeface="Arial"/>
              </a:rPr>
              <a:t>limit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(including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95" dirty="0">
                <a:latin typeface="Arial"/>
                <a:cs typeface="Arial"/>
              </a:rPr>
              <a:t>spaces)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7442" y="5900420"/>
            <a:ext cx="3433445" cy="565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25"/>
              </a:lnSpc>
              <a:spcBef>
                <a:spcPts val="100"/>
              </a:spcBef>
            </a:pPr>
            <a:r>
              <a:rPr sz="1800" spc="-95" dirty="0">
                <a:latin typeface="Arial"/>
                <a:cs typeface="Arial"/>
              </a:rPr>
              <a:t>Learning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about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the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conference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here: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125"/>
              </a:lnSpc>
            </a:pPr>
            <a:r>
              <a:rPr sz="1800" b="1" u="heavy" spc="-45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Arial"/>
                <a:cs typeface="Arial"/>
              </a:rPr>
              <a:t>https://iaphs.org/conference/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84748" y="4431"/>
            <a:ext cx="5707251" cy="685356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75119" y="2084834"/>
            <a:ext cx="544107" cy="53926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4325" y="634491"/>
            <a:ext cx="363601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65" dirty="0"/>
              <a:t>Submission</a:t>
            </a:r>
            <a:r>
              <a:rPr spc="-195" dirty="0"/>
              <a:t> Policy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46725" y="2522220"/>
            <a:ext cx="5090160" cy="3210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265" marR="509270" indent="-457200">
              <a:lnSpc>
                <a:spcPct val="104000"/>
              </a:lnSpc>
              <a:buClr>
                <a:srgbClr val="595959"/>
              </a:buClr>
              <a:buSzPct val="90000"/>
              <a:buChar char="●"/>
              <a:tabLst>
                <a:tab pos="469265" algn="l"/>
              </a:tabLst>
            </a:pPr>
            <a:r>
              <a:rPr sz="2000" spc="-85" dirty="0">
                <a:latin typeface="Arial"/>
                <a:cs typeface="Arial"/>
              </a:rPr>
              <a:t>Abstracts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45" dirty="0">
                <a:latin typeface="Arial"/>
                <a:cs typeface="Arial"/>
              </a:rPr>
              <a:t>work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that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155" dirty="0">
                <a:latin typeface="Arial"/>
                <a:cs typeface="Arial"/>
              </a:rPr>
              <a:t>has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100" dirty="0">
                <a:latin typeface="Arial"/>
                <a:cs typeface="Arial"/>
              </a:rPr>
              <a:t>been </a:t>
            </a:r>
            <a:r>
              <a:rPr sz="2000" spc="-10" dirty="0">
                <a:latin typeface="Arial"/>
                <a:cs typeface="Arial"/>
              </a:rPr>
              <a:t>neither </a:t>
            </a:r>
            <a:r>
              <a:rPr sz="2000" spc="-80" dirty="0">
                <a:latin typeface="Arial"/>
                <a:cs typeface="Arial"/>
              </a:rPr>
              <a:t>published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45" dirty="0">
                <a:latin typeface="Arial"/>
                <a:cs typeface="Arial"/>
              </a:rPr>
              <a:t>nor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75" dirty="0">
                <a:latin typeface="Arial"/>
                <a:cs typeface="Arial"/>
              </a:rPr>
              <a:t>presented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at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another</a:t>
            </a:r>
            <a:endParaRPr sz="200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  <a:spcBef>
                <a:spcPts val="195"/>
              </a:spcBef>
            </a:pPr>
            <a:r>
              <a:rPr sz="2000" spc="-10" dirty="0">
                <a:latin typeface="Arial"/>
                <a:cs typeface="Arial"/>
              </a:rPr>
              <a:t>meeting.</a:t>
            </a:r>
            <a:endParaRPr sz="2000">
              <a:latin typeface="Arial"/>
              <a:cs typeface="Arial"/>
            </a:endParaRPr>
          </a:p>
          <a:p>
            <a:pPr marL="469265" marR="49530" indent="-457200">
              <a:lnSpc>
                <a:spcPct val="104000"/>
              </a:lnSpc>
              <a:buClr>
                <a:srgbClr val="595959"/>
              </a:buClr>
              <a:buSzPct val="90000"/>
              <a:buChar char="●"/>
              <a:tabLst>
                <a:tab pos="469265" algn="l"/>
              </a:tabLst>
            </a:pPr>
            <a:r>
              <a:rPr sz="2000" spc="-85" dirty="0">
                <a:latin typeface="Arial"/>
                <a:cs typeface="Arial"/>
              </a:rPr>
              <a:t>Abstracts </a:t>
            </a:r>
            <a:r>
              <a:rPr sz="2000" spc="-70" dirty="0">
                <a:latin typeface="Arial"/>
                <a:cs typeface="Arial"/>
              </a:rPr>
              <a:t>derived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from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105" dirty="0">
                <a:latin typeface="Arial"/>
                <a:cs typeface="Arial"/>
              </a:rPr>
              <a:t>papers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under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review </a:t>
            </a:r>
            <a:r>
              <a:rPr sz="2000" spc="-90" dirty="0">
                <a:latin typeface="Arial"/>
                <a:cs typeface="Arial"/>
              </a:rPr>
              <a:t>by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165" dirty="0">
                <a:latin typeface="Arial"/>
                <a:cs typeface="Arial"/>
              </a:rPr>
              <a:t>a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45" dirty="0">
                <a:latin typeface="Arial"/>
                <a:cs typeface="Arial"/>
              </a:rPr>
              <a:t>journal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but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not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45" dirty="0">
                <a:latin typeface="Arial"/>
                <a:cs typeface="Arial"/>
              </a:rPr>
              <a:t>yet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accepted.</a:t>
            </a:r>
            <a:endParaRPr sz="2000">
              <a:latin typeface="Arial"/>
              <a:cs typeface="Arial"/>
            </a:endParaRPr>
          </a:p>
          <a:p>
            <a:pPr marL="469265" marR="5080" indent="-457200">
              <a:lnSpc>
                <a:spcPct val="104000"/>
              </a:lnSpc>
              <a:spcBef>
                <a:spcPts val="25"/>
              </a:spcBef>
              <a:buClr>
                <a:srgbClr val="595959"/>
              </a:buClr>
              <a:buSzPct val="90000"/>
              <a:buChar char="●"/>
              <a:tabLst>
                <a:tab pos="469265" algn="l"/>
              </a:tabLst>
            </a:pPr>
            <a:r>
              <a:rPr sz="2000" spc="-85" dirty="0">
                <a:latin typeface="Arial"/>
                <a:cs typeface="Arial"/>
              </a:rPr>
              <a:t>Abstracts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that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120" dirty="0">
                <a:latin typeface="Arial"/>
                <a:cs typeface="Arial"/>
              </a:rPr>
              <a:t>have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100" dirty="0">
                <a:latin typeface="Arial"/>
                <a:cs typeface="Arial"/>
              </a:rPr>
              <a:t>been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45" dirty="0">
                <a:latin typeface="Arial"/>
                <a:cs typeface="Arial"/>
              </a:rPr>
              <a:t>submitted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other </a:t>
            </a:r>
            <a:r>
              <a:rPr sz="2000" spc="-85" dirty="0">
                <a:latin typeface="Arial"/>
                <a:cs typeface="Arial"/>
              </a:rPr>
              <a:t>meetings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55" dirty="0">
                <a:latin typeface="Arial"/>
                <a:cs typeface="Arial"/>
              </a:rPr>
              <a:t>presentation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105" dirty="0">
                <a:latin typeface="Arial"/>
                <a:cs typeface="Arial"/>
              </a:rPr>
              <a:t>and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90" dirty="0">
                <a:latin typeface="Arial"/>
                <a:cs typeface="Arial"/>
              </a:rPr>
              <a:t>are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under</a:t>
            </a:r>
            <a:endParaRPr sz="2000">
              <a:latin typeface="Arial"/>
              <a:cs typeface="Arial"/>
            </a:endParaRPr>
          </a:p>
          <a:p>
            <a:pPr marL="469265" marR="392430">
              <a:lnSpc>
                <a:spcPct val="104000"/>
              </a:lnSpc>
              <a:spcBef>
                <a:spcPts val="95"/>
              </a:spcBef>
            </a:pPr>
            <a:r>
              <a:rPr sz="2000" spc="-60" dirty="0">
                <a:latin typeface="Arial"/>
                <a:cs typeface="Arial"/>
              </a:rPr>
              <a:t>review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(however,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if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95" dirty="0">
                <a:latin typeface="Arial"/>
                <a:cs typeface="Arial"/>
              </a:rPr>
              <a:t>accepted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114" dirty="0">
                <a:latin typeface="Arial"/>
                <a:cs typeface="Arial"/>
              </a:rPr>
              <a:t>may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not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be </a:t>
            </a:r>
            <a:r>
              <a:rPr sz="2000" spc="-75" dirty="0">
                <a:latin typeface="Arial"/>
                <a:cs typeface="Arial"/>
              </a:rPr>
              <a:t>presented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both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at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240" dirty="0">
                <a:latin typeface="Arial"/>
                <a:cs typeface="Arial"/>
              </a:rPr>
              <a:t>IAPHS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105" dirty="0">
                <a:latin typeface="Arial"/>
                <a:cs typeface="Arial"/>
              </a:rPr>
              <a:t>and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another meeting).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6725" y="1629155"/>
            <a:ext cx="7933055" cy="9124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00"/>
              </a:spcBef>
              <a:buClr>
                <a:srgbClr val="586D77"/>
              </a:buClr>
              <a:buSzPct val="90000"/>
              <a:buChar char="●"/>
              <a:tabLst>
                <a:tab pos="469265" algn="l"/>
              </a:tabLst>
            </a:pPr>
            <a:r>
              <a:rPr sz="2000" spc="-85" dirty="0">
                <a:latin typeface="Arial"/>
                <a:cs typeface="Arial"/>
              </a:rPr>
              <a:t>Abstracts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45" dirty="0">
                <a:latin typeface="Arial"/>
                <a:cs typeface="Arial"/>
              </a:rPr>
              <a:t>submitted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55" dirty="0">
                <a:latin typeface="Arial"/>
                <a:cs typeface="Arial"/>
              </a:rPr>
              <a:t>poster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145" dirty="0">
                <a:latin typeface="Arial"/>
                <a:cs typeface="Arial"/>
              </a:rPr>
              <a:t>sessions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or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55" dirty="0">
                <a:latin typeface="Arial"/>
                <a:cs typeface="Arial"/>
              </a:rPr>
              <a:t>oral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presentations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80"/>
              </a:spcBef>
              <a:tabLst>
                <a:tab pos="5620385" algn="l"/>
              </a:tabLst>
            </a:pPr>
            <a:r>
              <a:rPr sz="3000" u="sng" spc="-112" baseline="1388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May</a:t>
            </a:r>
            <a:r>
              <a:rPr sz="3000" u="sng" spc="-165" baseline="1388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000" u="sng" spc="-150" baseline="1388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be </a:t>
            </a:r>
            <a:r>
              <a:rPr sz="3000" u="sng" spc="-15" baseline="1388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submitted</a:t>
            </a:r>
            <a:r>
              <a:rPr sz="3000" spc="-15" baseline="1388" dirty="0">
                <a:latin typeface="Arial"/>
                <a:cs typeface="Arial"/>
              </a:rPr>
              <a:t>:</a:t>
            </a:r>
            <a:r>
              <a:rPr sz="3000" baseline="1388" dirty="0">
                <a:latin typeface="Arial"/>
                <a:cs typeface="Arial"/>
              </a:rPr>
              <a:t>	</a:t>
            </a:r>
            <a:r>
              <a:rPr sz="2000" u="sng" spc="-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May</a:t>
            </a:r>
            <a:r>
              <a:rPr sz="2000" u="sng" spc="-11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not</a:t>
            </a:r>
            <a:r>
              <a:rPr sz="2000" u="sng" spc="-1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u="sng" spc="-10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be</a:t>
            </a:r>
            <a:r>
              <a:rPr sz="2000" u="sng" spc="-10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submitted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65908" y="2236178"/>
            <a:ext cx="68580" cy="310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05"/>
              </a:lnSpc>
            </a:pPr>
            <a:r>
              <a:rPr sz="2000" spc="-60" dirty="0"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54508" y="2503931"/>
            <a:ext cx="5151755" cy="21348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469900" marR="182245" indent="-457200">
              <a:lnSpc>
                <a:spcPct val="116500"/>
              </a:lnSpc>
              <a:spcBef>
                <a:spcPts val="110"/>
              </a:spcBef>
              <a:buClr>
                <a:srgbClr val="595959"/>
              </a:buClr>
              <a:buSzPct val="90000"/>
              <a:buChar char="●"/>
              <a:tabLst>
                <a:tab pos="469900" algn="l"/>
              </a:tabLst>
            </a:pPr>
            <a:r>
              <a:rPr sz="2000" spc="-85" dirty="0">
                <a:latin typeface="Arial"/>
                <a:cs typeface="Arial"/>
              </a:rPr>
              <a:t>Abstracts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derived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from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105" dirty="0">
                <a:latin typeface="Arial"/>
                <a:cs typeface="Arial"/>
              </a:rPr>
              <a:t>papers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that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have </a:t>
            </a:r>
            <a:r>
              <a:rPr sz="2000" spc="-85" dirty="0">
                <a:latin typeface="Arial"/>
                <a:cs typeface="Arial"/>
              </a:rPr>
              <a:t>already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100" dirty="0">
                <a:latin typeface="Arial"/>
                <a:cs typeface="Arial"/>
              </a:rPr>
              <a:t>been </a:t>
            </a:r>
            <a:r>
              <a:rPr sz="2000" spc="-75" dirty="0">
                <a:latin typeface="Arial"/>
                <a:cs typeface="Arial"/>
              </a:rPr>
              <a:t>published,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30" dirty="0">
                <a:latin typeface="Arial"/>
                <a:cs typeface="Arial"/>
              </a:rPr>
              <a:t>either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35" dirty="0">
                <a:latin typeface="Arial"/>
                <a:cs typeface="Arial"/>
              </a:rPr>
              <a:t>in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print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or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in </a:t>
            </a:r>
            <a:r>
              <a:rPr sz="2000" spc="-120" dirty="0">
                <a:latin typeface="Arial"/>
                <a:cs typeface="Arial"/>
              </a:rPr>
              <a:t>an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online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format</a:t>
            </a:r>
            <a:endParaRPr sz="200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315"/>
              </a:spcBef>
              <a:buClr>
                <a:srgbClr val="595959"/>
              </a:buClr>
              <a:buSzPct val="90000"/>
              <a:buChar char="●"/>
              <a:tabLst>
                <a:tab pos="469265" algn="l"/>
              </a:tabLst>
            </a:pPr>
            <a:r>
              <a:rPr sz="2000" spc="-85" dirty="0">
                <a:latin typeface="Arial"/>
                <a:cs typeface="Arial"/>
              </a:rPr>
              <a:t>Abstracts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135" dirty="0">
                <a:latin typeface="Arial"/>
                <a:cs typeface="Arial"/>
              </a:rPr>
              <a:t>based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35" dirty="0">
                <a:latin typeface="Arial"/>
                <a:cs typeface="Arial"/>
              </a:rPr>
              <a:t>entirely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75" dirty="0">
                <a:latin typeface="Arial"/>
                <a:cs typeface="Arial"/>
              </a:rPr>
              <a:t>on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100" dirty="0">
                <a:latin typeface="Arial"/>
                <a:cs typeface="Arial"/>
              </a:rPr>
              <a:t>research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that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35" dirty="0">
                <a:latin typeface="Arial"/>
                <a:cs typeface="Arial"/>
              </a:rPr>
              <a:t>has</a:t>
            </a:r>
            <a:endParaRPr sz="2000">
              <a:latin typeface="Arial"/>
              <a:cs typeface="Arial"/>
            </a:endParaRPr>
          </a:p>
          <a:p>
            <a:pPr marL="469900" marR="321310">
              <a:lnSpc>
                <a:spcPct val="112999"/>
              </a:lnSpc>
              <a:spcBef>
                <a:spcPts val="70"/>
              </a:spcBef>
            </a:pPr>
            <a:r>
              <a:rPr sz="2000" spc="-100" dirty="0">
                <a:latin typeface="Arial"/>
                <a:cs typeface="Arial"/>
              </a:rPr>
              <a:t>been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75" dirty="0">
                <a:latin typeface="Arial"/>
                <a:cs typeface="Arial"/>
              </a:rPr>
              <a:t>presented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at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other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80" dirty="0">
                <a:latin typeface="Arial"/>
                <a:cs typeface="Arial"/>
              </a:rPr>
              <a:t>meetings,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105" dirty="0">
                <a:latin typeface="Arial"/>
                <a:cs typeface="Arial"/>
              </a:rPr>
              <a:t>even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if </a:t>
            </a:r>
            <a:r>
              <a:rPr sz="2000" spc="-10" dirty="0">
                <a:latin typeface="Arial"/>
                <a:cs typeface="Arial"/>
              </a:rPr>
              <a:t>unpublished.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51035" y="2073476"/>
            <a:ext cx="503710" cy="517324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25" dirty="0"/>
              <a:t>24</a:t>
            </a:fld>
            <a:endParaRPr spc="-25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25" dirty="0"/>
              <a:t>25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65" dirty="0"/>
              <a:t>Submission</a:t>
            </a:r>
            <a:r>
              <a:rPr spc="-195" dirty="0"/>
              <a:t> </a:t>
            </a:r>
            <a:r>
              <a:rPr spc="-220" dirty="0"/>
              <a:t>Guidelines</a:t>
            </a:r>
            <a:r>
              <a:rPr spc="-190" dirty="0"/>
              <a:t> </a:t>
            </a:r>
            <a:r>
              <a:rPr spc="-229" dirty="0"/>
              <a:t>and</a:t>
            </a:r>
            <a:r>
              <a:rPr spc="-190" dirty="0"/>
              <a:t> </a:t>
            </a:r>
            <a:r>
              <a:rPr spc="-140" dirty="0"/>
              <a:t>Criteria</a:t>
            </a:r>
            <a:r>
              <a:rPr spc="-190" dirty="0"/>
              <a:t> </a:t>
            </a:r>
            <a:r>
              <a:rPr dirty="0"/>
              <a:t>for</a:t>
            </a:r>
            <a:r>
              <a:rPr spc="-195" dirty="0"/>
              <a:t> </a:t>
            </a:r>
            <a:r>
              <a:rPr spc="-290" dirty="0"/>
              <a:t>Review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6725" y="1572260"/>
            <a:ext cx="11014075" cy="381127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530"/>
              </a:spcBef>
              <a:buClr>
                <a:srgbClr val="586D77"/>
              </a:buClr>
              <a:buSzPct val="75000"/>
              <a:buChar char="●"/>
              <a:tabLst>
                <a:tab pos="469265" algn="l"/>
              </a:tabLst>
            </a:pPr>
            <a:r>
              <a:rPr sz="2400" spc="-165" dirty="0">
                <a:latin typeface="Arial"/>
                <a:cs typeface="Arial"/>
              </a:rPr>
              <a:t>Submissions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80" dirty="0">
                <a:solidFill>
                  <a:srgbClr val="17375E"/>
                </a:solidFill>
                <a:latin typeface="Arial"/>
                <a:cs typeface="Arial"/>
              </a:rPr>
              <a:t>must</a:t>
            </a:r>
            <a:r>
              <a:rPr sz="2400" spc="-10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2400" spc="-120" dirty="0">
                <a:solidFill>
                  <a:srgbClr val="17375E"/>
                </a:solidFill>
                <a:latin typeface="Arial"/>
                <a:cs typeface="Arial"/>
              </a:rPr>
              <a:t>focus</a:t>
            </a:r>
            <a:r>
              <a:rPr sz="2400" spc="-10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2400" spc="-90" dirty="0">
                <a:solidFill>
                  <a:srgbClr val="17375E"/>
                </a:solidFill>
                <a:latin typeface="Arial"/>
                <a:cs typeface="Arial"/>
              </a:rPr>
              <a:t>on</a:t>
            </a:r>
            <a:r>
              <a:rPr sz="2400" spc="-9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2400" spc="-60" dirty="0">
                <a:solidFill>
                  <a:srgbClr val="17375E"/>
                </a:solidFill>
                <a:latin typeface="Arial"/>
                <a:cs typeface="Arial"/>
              </a:rPr>
              <a:t>population</a:t>
            </a:r>
            <a:r>
              <a:rPr sz="2400" spc="-9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2400" spc="-65" dirty="0">
                <a:solidFill>
                  <a:srgbClr val="17375E"/>
                </a:solidFill>
                <a:latin typeface="Arial"/>
                <a:cs typeface="Arial"/>
              </a:rPr>
              <a:t>health,</a:t>
            </a:r>
            <a:r>
              <a:rPr sz="2400" spc="-9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2400" spc="-80" dirty="0">
                <a:solidFill>
                  <a:srgbClr val="17375E"/>
                </a:solidFill>
                <a:latin typeface="Arial"/>
                <a:cs typeface="Arial"/>
              </a:rPr>
              <a:t>broadly</a:t>
            </a:r>
            <a:r>
              <a:rPr sz="2400" spc="-9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17375E"/>
                </a:solidFill>
                <a:latin typeface="Arial"/>
                <a:cs typeface="Arial"/>
              </a:rPr>
              <a:t>defined.</a:t>
            </a:r>
            <a:endParaRPr sz="2400">
              <a:latin typeface="Arial"/>
              <a:cs typeface="Arial"/>
            </a:endParaRPr>
          </a:p>
          <a:p>
            <a:pPr marL="469265" marR="5080" indent="-457200">
              <a:lnSpc>
                <a:spcPct val="114399"/>
              </a:lnSpc>
              <a:spcBef>
                <a:spcPts val="20"/>
              </a:spcBef>
              <a:buClr>
                <a:srgbClr val="586D77"/>
              </a:buClr>
              <a:buSzPct val="75000"/>
              <a:buChar char="●"/>
              <a:tabLst>
                <a:tab pos="469265" algn="l"/>
              </a:tabLst>
            </a:pPr>
            <a:r>
              <a:rPr sz="2400" spc="-165" dirty="0">
                <a:latin typeface="Arial"/>
                <a:cs typeface="Arial"/>
              </a:rPr>
              <a:t>Submissions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should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not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include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145" dirty="0">
                <a:latin typeface="Arial"/>
                <a:cs typeface="Arial"/>
              </a:rPr>
              <a:t>unnecessary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disciplinary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jargon.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45" dirty="0">
                <a:latin typeface="Arial"/>
                <a:cs typeface="Arial"/>
              </a:rPr>
              <a:t>Remember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that </a:t>
            </a:r>
            <a:r>
              <a:rPr sz="2400" spc="-40" dirty="0">
                <a:latin typeface="Arial"/>
                <a:cs typeface="Arial"/>
              </a:rPr>
              <a:t>there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135" dirty="0">
                <a:latin typeface="Arial"/>
                <a:cs typeface="Arial"/>
              </a:rPr>
              <a:t>is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210" dirty="0">
                <a:latin typeface="Arial"/>
                <a:cs typeface="Arial"/>
              </a:rPr>
              <a:t>a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strong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likelihood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that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your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125" dirty="0">
                <a:latin typeface="Arial"/>
                <a:cs typeface="Arial"/>
              </a:rPr>
              <a:t>submission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will</a:t>
            </a:r>
            <a:r>
              <a:rPr sz="2400" spc="-120" dirty="0">
                <a:latin typeface="Arial"/>
                <a:cs typeface="Arial"/>
              </a:rPr>
              <a:t> be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reviewed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from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at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least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one </a:t>
            </a:r>
            <a:r>
              <a:rPr sz="2400" spc="-110" dirty="0">
                <a:latin typeface="Arial"/>
                <a:cs typeface="Arial"/>
              </a:rPr>
              <a:t>person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outside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your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field.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If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the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reviewers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do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not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understand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your</a:t>
            </a:r>
            <a:r>
              <a:rPr sz="2400" spc="-120" dirty="0">
                <a:latin typeface="Arial"/>
                <a:cs typeface="Arial"/>
              </a:rPr>
              <a:t> submission,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70" dirty="0">
                <a:latin typeface="Arial"/>
                <a:cs typeface="Arial"/>
              </a:rPr>
              <a:t>it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is </a:t>
            </a:r>
            <a:r>
              <a:rPr sz="2400" spc="-165" dirty="0">
                <a:latin typeface="Arial"/>
                <a:cs typeface="Arial"/>
              </a:rPr>
              <a:t>less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likely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120" dirty="0">
                <a:latin typeface="Arial"/>
                <a:cs typeface="Arial"/>
              </a:rPr>
              <a:t>be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selected.</a:t>
            </a:r>
            <a:endParaRPr sz="2400">
              <a:latin typeface="Arial"/>
              <a:cs typeface="Arial"/>
            </a:endParaRPr>
          </a:p>
          <a:p>
            <a:pPr marL="469265" indent="-457200">
              <a:lnSpc>
                <a:spcPct val="100000"/>
              </a:lnSpc>
              <a:spcBef>
                <a:spcPts val="430"/>
              </a:spcBef>
              <a:buClr>
                <a:srgbClr val="586D77"/>
              </a:buClr>
              <a:buSzPct val="75000"/>
              <a:buChar char="●"/>
              <a:tabLst>
                <a:tab pos="469265" algn="l"/>
              </a:tabLst>
            </a:pPr>
            <a:r>
              <a:rPr sz="2400" dirty="0">
                <a:latin typeface="Arial"/>
                <a:cs typeface="Arial"/>
              </a:rPr>
              <a:t>If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your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panel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125" dirty="0">
                <a:latin typeface="Arial"/>
                <a:cs typeface="Arial"/>
              </a:rPr>
              <a:t>submission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or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abstract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135" dirty="0">
                <a:latin typeface="Arial"/>
                <a:cs typeface="Arial"/>
              </a:rPr>
              <a:t>is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155" dirty="0">
                <a:latin typeface="Arial"/>
                <a:cs typeface="Arial"/>
              </a:rPr>
              <a:t>based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on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original</a:t>
            </a:r>
            <a:r>
              <a:rPr sz="2400" spc="-114" dirty="0">
                <a:latin typeface="Arial"/>
                <a:cs typeface="Arial"/>
              </a:rPr>
              <a:t> research,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you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must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include</a:t>
            </a:r>
            <a:endParaRPr sz="2400">
              <a:latin typeface="Arial"/>
              <a:cs typeface="Arial"/>
            </a:endParaRPr>
          </a:p>
          <a:p>
            <a:pPr marL="469265" marR="280035">
              <a:lnSpc>
                <a:spcPct val="114999"/>
              </a:lnSpc>
              <a:spcBef>
                <a:spcPts val="70"/>
              </a:spcBef>
            </a:pPr>
            <a:r>
              <a:rPr sz="2400" spc="-114" dirty="0">
                <a:latin typeface="Arial"/>
                <a:cs typeface="Arial"/>
              </a:rPr>
              <a:t>enough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details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about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your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data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and/or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results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convince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the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35" dirty="0">
                <a:latin typeface="Arial"/>
                <a:cs typeface="Arial"/>
              </a:rPr>
              <a:t>Program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Committee </a:t>
            </a:r>
            <a:r>
              <a:rPr sz="2400" dirty="0">
                <a:latin typeface="Arial"/>
                <a:cs typeface="Arial"/>
              </a:rPr>
              <a:t>that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your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work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will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20" dirty="0">
                <a:latin typeface="Arial"/>
                <a:cs typeface="Arial"/>
              </a:rPr>
              <a:t>be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ready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presentation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at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the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October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meeting.</a:t>
            </a:r>
            <a:endParaRPr sz="240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409"/>
              </a:spcBef>
              <a:buClr>
                <a:srgbClr val="586D77"/>
              </a:buClr>
              <a:buSzPct val="75000"/>
              <a:buChar char="●"/>
              <a:tabLst>
                <a:tab pos="469265" algn="l"/>
              </a:tabLst>
            </a:pPr>
            <a:r>
              <a:rPr sz="2400" spc="-50" dirty="0">
                <a:latin typeface="Arial"/>
                <a:cs typeface="Arial"/>
              </a:rPr>
              <a:t>Priority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will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120" dirty="0">
                <a:latin typeface="Arial"/>
                <a:cs typeface="Arial"/>
              </a:rPr>
              <a:t>be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120" dirty="0">
                <a:latin typeface="Arial"/>
                <a:cs typeface="Arial"/>
              </a:rPr>
              <a:t>given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40" dirty="0">
                <a:latin typeface="Arial"/>
                <a:cs typeface="Arial"/>
              </a:rPr>
              <a:t>submissions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that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will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125" dirty="0">
                <a:latin typeface="Arial"/>
                <a:cs typeface="Arial"/>
              </a:rPr>
              <a:t>appeal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50" dirty="0">
                <a:latin typeface="Arial"/>
                <a:cs typeface="Arial"/>
              </a:rPr>
              <a:t>an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interdisciplinary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audience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25" dirty="0"/>
              <a:t>Resources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1330" marR="614680" indent="-457200">
              <a:lnSpc>
                <a:spcPct val="114999"/>
              </a:lnSpc>
              <a:spcBef>
                <a:spcPts val="100"/>
              </a:spcBef>
              <a:buClr>
                <a:srgbClr val="586D77"/>
              </a:buClr>
              <a:buSzPct val="75000"/>
              <a:buChar char="●"/>
              <a:tabLst>
                <a:tab pos="481965" algn="l"/>
              </a:tabLst>
            </a:pPr>
            <a:r>
              <a:rPr spc="-335" dirty="0"/>
              <a:t>NC</a:t>
            </a:r>
            <a:r>
              <a:rPr spc="-120" dirty="0"/>
              <a:t> State</a:t>
            </a:r>
            <a:r>
              <a:rPr spc="-105" dirty="0"/>
              <a:t> </a:t>
            </a:r>
            <a:r>
              <a:rPr spc="-80" dirty="0"/>
              <a:t>University:</a:t>
            </a:r>
            <a:r>
              <a:rPr spc="-114" dirty="0"/>
              <a:t> </a:t>
            </a:r>
            <a:r>
              <a:rPr spc="-75" dirty="0"/>
              <a:t>Department</a:t>
            </a:r>
            <a:r>
              <a:rPr spc="-114" dirty="0"/>
              <a:t> </a:t>
            </a:r>
            <a:r>
              <a:rPr dirty="0"/>
              <a:t>of</a:t>
            </a:r>
            <a:r>
              <a:rPr spc="-105" dirty="0"/>
              <a:t> </a:t>
            </a:r>
            <a:r>
              <a:rPr spc="-80" dirty="0"/>
              <a:t>History</a:t>
            </a:r>
            <a:r>
              <a:rPr spc="-110" dirty="0"/>
              <a:t> </a:t>
            </a:r>
            <a:r>
              <a:rPr spc="-155" dirty="0"/>
              <a:t>–</a:t>
            </a:r>
            <a:r>
              <a:rPr spc="-105" dirty="0"/>
              <a:t> </a:t>
            </a:r>
            <a:r>
              <a:rPr u="heavy" spc="-170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</a:rPr>
              <a:t>Tips</a:t>
            </a:r>
            <a:r>
              <a:rPr u="heavy" spc="-114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</a:rPr>
              <a:t> </a:t>
            </a:r>
            <a:r>
              <a:rPr u="heavy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</a:rPr>
              <a:t>for</a:t>
            </a:r>
            <a:r>
              <a:rPr u="heavy" spc="-110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</a:rPr>
              <a:t> </a:t>
            </a:r>
            <a:r>
              <a:rPr u="heavy" spc="-40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</a:rPr>
              <a:t>Writing</a:t>
            </a:r>
            <a:r>
              <a:rPr u="heavy" spc="-120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</a:rPr>
              <a:t> </a:t>
            </a:r>
            <a:r>
              <a:rPr u="heavy" spc="-125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</a:rPr>
              <a:t>Conference</a:t>
            </a:r>
            <a:r>
              <a:rPr u="heavy" spc="-105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</a:rPr>
              <a:t> </a:t>
            </a:r>
            <a:r>
              <a:rPr u="heavy" spc="-60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</a:rPr>
              <a:t>Paper</a:t>
            </a:r>
            <a:r>
              <a:rPr spc="-60" dirty="0">
                <a:solidFill>
                  <a:srgbClr val="0097A7"/>
                </a:solidFill>
              </a:rPr>
              <a:t> </a:t>
            </a:r>
            <a:r>
              <a:rPr u="heavy" spc="-10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</a:rPr>
              <a:t>Abstracts</a:t>
            </a:r>
          </a:p>
          <a:p>
            <a:pPr marL="481330" indent="-456565">
              <a:lnSpc>
                <a:spcPct val="100000"/>
              </a:lnSpc>
              <a:spcBef>
                <a:spcPts val="405"/>
              </a:spcBef>
              <a:buClr>
                <a:srgbClr val="586D77"/>
              </a:buClr>
              <a:buSzPct val="75000"/>
              <a:buChar char="●"/>
              <a:tabLst>
                <a:tab pos="481965" algn="l"/>
                <a:tab pos="6405245" algn="l"/>
              </a:tabLst>
            </a:pPr>
            <a:r>
              <a:rPr spc="-165" dirty="0"/>
              <a:t>Duke</a:t>
            </a:r>
            <a:r>
              <a:rPr spc="-85" dirty="0"/>
              <a:t> </a:t>
            </a:r>
            <a:r>
              <a:rPr spc="-80" dirty="0"/>
              <a:t>University:</a:t>
            </a:r>
            <a:r>
              <a:rPr spc="-95" dirty="0"/>
              <a:t> </a:t>
            </a:r>
            <a:r>
              <a:rPr spc="-80" dirty="0"/>
              <a:t>Getting</a:t>
            </a:r>
            <a:r>
              <a:rPr spc="-95" dirty="0"/>
              <a:t> </a:t>
            </a:r>
            <a:r>
              <a:rPr spc="-125" dirty="0"/>
              <a:t>Published</a:t>
            </a:r>
            <a:r>
              <a:rPr spc="-90" dirty="0"/>
              <a:t> </a:t>
            </a:r>
            <a:r>
              <a:rPr spc="-155" dirty="0"/>
              <a:t>–</a:t>
            </a:r>
            <a:r>
              <a:rPr spc="-85" dirty="0"/>
              <a:t> </a:t>
            </a:r>
            <a:r>
              <a:rPr u="heavy" spc="-150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</a:rPr>
              <a:t>Posters</a:t>
            </a:r>
            <a:r>
              <a:rPr spc="-85" dirty="0">
                <a:solidFill>
                  <a:srgbClr val="0097A7"/>
                </a:solidFill>
              </a:rPr>
              <a:t> </a:t>
            </a:r>
            <a:r>
              <a:rPr spc="-50" dirty="0"/>
              <a:t>&amp;</a:t>
            </a:r>
            <a:r>
              <a:rPr dirty="0"/>
              <a:t>	</a:t>
            </a:r>
            <a:r>
              <a:rPr u="heavy" spc="-130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</a:rPr>
              <a:t>Visual</a:t>
            </a:r>
            <a:r>
              <a:rPr u="heavy" spc="-114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</a:rPr>
              <a:t> </a:t>
            </a:r>
            <a:r>
              <a:rPr u="heavy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</a:rPr>
              <a:t>&amp;</a:t>
            </a:r>
            <a:r>
              <a:rPr u="heavy" spc="-114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</a:rPr>
              <a:t> </a:t>
            </a:r>
            <a:r>
              <a:rPr u="heavy" spc="-110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</a:rPr>
              <a:t>Video</a:t>
            </a:r>
            <a:r>
              <a:rPr u="heavy" spc="-114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</a:rPr>
              <a:t> </a:t>
            </a:r>
            <a:r>
              <a:rPr u="heavy" spc="-10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</a:rPr>
              <a:t>Abstract</a:t>
            </a:r>
          </a:p>
          <a:p>
            <a:pPr marL="481330" marR="130810" indent="-457200">
              <a:lnSpc>
                <a:spcPct val="114199"/>
              </a:lnSpc>
              <a:spcBef>
                <a:spcPts val="25"/>
              </a:spcBef>
              <a:buClr>
                <a:srgbClr val="586D77"/>
              </a:buClr>
              <a:buSzPct val="75000"/>
              <a:buChar char="●"/>
              <a:tabLst>
                <a:tab pos="481965" algn="l"/>
              </a:tabLst>
            </a:pPr>
            <a:r>
              <a:rPr spc="-165" dirty="0"/>
              <a:t>George</a:t>
            </a:r>
            <a:r>
              <a:rPr spc="-90" dirty="0"/>
              <a:t> </a:t>
            </a:r>
            <a:r>
              <a:rPr spc="-130" dirty="0"/>
              <a:t>Mason</a:t>
            </a:r>
            <a:r>
              <a:rPr spc="-90" dirty="0"/>
              <a:t> </a:t>
            </a:r>
            <a:r>
              <a:rPr spc="-80" dirty="0"/>
              <a:t>University:</a:t>
            </a:r>
            <a:r>
              <a:rPr spc="-100" dirty="0"/>
              <a:t> </a:t>
            </a:r>
            <a:r>
              <a:rPr spc="-185" dirty="0"/>
              <a:t>The</a:t>
            </a:r>
            <a:r>
              <a:rPr spc="-85" dirty="0"/>
              <a:t> </a:t>
            </a:r>
            <a:r>
              <a:rPr spc="-215" dirty="0"/>
              <a:t>Lab</a:t>
            </a:r>
            <a:r>
              <a:rPr spc="-95" dirty="0"/>
              <a:t> </a:t>
            </a:r>
            <a:r>
              <a:rPr spc="-40" dirty="0"/>
              <a:t>Writing</a:t>
            </a:r>
            <a:r>
              <a:rPr spc="-95" dirty="0"/>
              <a:t> </a:t>
            </a:r>
            <a:r>
              <a:rPr spc="-114" dirty="0"/>
              <a:t>Center</a:t>
            </a:r>
            <a:r>
              <a:rPr spc="-95" dirty="0"/>
              <a:t> </a:t>
            </a:r>
            <a:r>
              <a:rPr spc="-130" dirty="0"/>
              <a:t>and</a:t>
            </a:r>
            <a:r>
              <a:rPr spc="-90" dirty="0"/>
              <a:t> </a:t>
            </a:r>
            <a:r>
              <a:rPr spc="-110" dirty="0"/>
              <a:t>Communication</a:t>
            </a:r>
            <a:r>
              <a:rPr spc="-90" dirty="0"/>
              <a:t> </a:t>
            </a:r>
            <a:r>
              <a:rPr spc="-155" dirty="0"/>
              <a:t>–</a:t>
            </a:r>
            <a:r>
              <a:rPr spc="-85" dirty="0"/>
              <a:t> </a:t>
            </a:r>
            <a:r>
              <a:rPr u="heavy" spc="-40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</a:rPr>
              <a:t>Writing</a:t>
            </a:r>
            <a:r>
              <a:rPr u="heavy" spc="-100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</a:rPr>
              <a:t> </a:t>
            </a:r>
            <a:r>
              <a:rPr u="heavy" spc="-25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</a:rPr>
              <a:t>an</a:t>
            </a:r>
            <a:r>
              <a:rPr spc="-25" dirty="0">
                <a:solidFill>
                  <a:srgbClr val="0097A7"/>
                </a:solidFill>
              </a:rPr>
              <a:t> </a:t>
            </a:r>
            <a:r>
              <a:rPr u="heavy" spc="-10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</a:rPr>
              <a:t>Abstract</a:t>
            </a:r>
          </a:p>
          <a:p>
            <a:pPr marL="481330" indent="-456565">
              <a:lnSpc>
                <a:spcPct val="100000"/>
              </a:lnSpc>
              <a:spcBef>
                <a:spcPts val="430"/>
              </a:spcBef>
              <a:buClr>
                <a:srgbClr val="586D77"/>
              </a:buClr>
              <a:buSzPct val="75000"/>
              <a:buChar char="●"/>
              <a:tabLst>
                <a:tab pos="481965" algn="l"/>
              </a:tabLst>
            </a:pPr>
            <a:r>
              <a:rPr spc="-185" dirty="0"/>
              <a:t>The</a:t>
            </a:r>
            <a:r>
              <a:rPr spc="-105" dirty="0"/>
              <a:t> </a:t>
            </a:r>
            <a:r>
              <a:rPr spc="-200" dirty="0"/>
              <a:t>Geek</a:t>
            </a:r>
            <a:r>
              <a:rPr spc="-110" dirty="0"/>
              <a:t> </a:t>
            </a:r>
            <a:r>
              <a:rPr spc="-70" dirty="0"/>
              <a:t>Anthropologist</a:t>
            </a:r>
            <a:r>
              <a:rPr spc="-110" dirty="0"/>
              <a:t> </a:t>
            </a:r>
            <a:r>
              <a:rPr spc="-155" dirty="0"/>
              <a:t>–</a:t>
            </a:r>
            <a:r>
              <a:rPr spc="-105" dirty="0"/>
              <a:t> </a:t>
            </a:r>
            <a:r>
              <a:rPr u="heavy" spc="-300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</a:rPr>
              <a:t>So</a:t>
            </a:r>
            <a:r>
              <a:rPr u="heavy" spc="-110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</a:rPr>
              <a:t> You’re</a:t>
            </a:r>
            <a:r>
              <a:rPr u="heavy" spc="-100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</a:rPr>
              <a:t> </a:t>
            </a:r>
            <a:r>
              <a:rPr u="heavy" spc="-130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</a:rPr>
              <a:t>Giving</a:t>
            </a:r>
            <a:r>
              <a:rPr u="heavy" spc="-114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</a:rPr>
              <a:t> </a:t>
            </a:r>
            <a:r>
              <a:rPr u="heavy" spc="-210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</a:rPr>
              <a:t>a</a:t>
            </a:r>
            <a:r>
              <a:rPr u="heavy" spc="-105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</a:rPr>
              <a:t> </a:t>
            </a:r>
            <a:r>
              <a:rPr u="heavy" spc="-125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</a:rPr>
              <a:t>Conference</a:t>
            </a:r>
            <a:r>
              <a:rPr u="heavy" spc="-100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</a:rPr>
              <a:t> </a:t>
            </a:r>
            <a:r>
              <a:rPr u="heavy" spc="-10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</a:rPr>
              <a:t>Presentation</a:t>
            </a:r>
          </a:p>
          <a:p>
            <a:pPr marL="481330" indent="-456565">
              <a:lnSpc>
                <a:spcPct val="100000"/>
              </a:lnSpc>
              <a:spcBef>
                <a:spcPts val="505"/>
              </a:spcBef>
              <a:buClr>
                <a:srgbClr val="586D77"/>
              </a:buClr>
              <a:buSzPct val="75000"/>
              <a:buChar char="●"/>
              <a:tabLst>
                <a:tab pos="481965" algn="l"/>
                <a:tab pos="8282940" algn="l"/>
                <a:tab pos="8571865" algn="l"/>
              </a:tabLst>
            </a:pPr>
            <a:r>
              <a:rPr spc="-80" dirty="0"/>
              <a:t>University</a:t>
            </a:r>
            <a:r>
              <a:rPr spc="-110" dirty="0"/>
              <a:t> </a:t>
            </a:r>
            <a:r>
              <a:rPr dirty="0"/>
              <a:t>of</a:t>
            </a:r>
            <a:r>
              <a:rPr spc="-105" dirty="0"/>
              <a:t> </a:t>
            </a:r>
            <a:r>
              <a:rPr spc="-40" dirty="0"/>
              <a:t>North</a:t>
            </a:r>
            <a:r>
              <a:rPr spc="-110" dirty="0"/>
              <a:t> </a:t>
            </a:r>
            <a:r>
              <a:rPr spc="-130" dirty="0"/>
              <a:t>Carolina</a:t>
            </a:r>
            <a:r>
              <a:rPr spc="-110" dirty="0"/>
              <a:t> </a:t>
            </a:r>
            <a:r>
              <a:rPr spc="-35" dirty="0"/>
              <a:t>at</a:t>
            </a:r>
            <a:r>
              <a:rPr spc="-114" dirty="0"/>
              <a:t> </a:t>
            </a:r>
            <a:r>
              <a:rPr spc="-165" dirty="0"/>
              <a:t>Chapel</a:t>
            </a:r>
            <a:r>
              <a:rPr spc="-110" dirty="0"/>
              <a:t> </a:t>
            </a:r>
            <a:r>
              <a:rPr spc="-60" dirty="0"/>
              <a:t>Hill:</a:t>
            </a:r>
            <a:r>
              <a:rPr spc="-114" dirty="0"/>
              <a:t> </a:t>
            </a:r>
            <a:r>
              <a:rPr spc="-185" dirty="0"/>
              <a:t>The</a:t>
            </a:r>
            <a:r>
              <a:rPr spc="-105" dirty="0"/>
              <a:t> </a:t>
            </a:r>
            <a:r>
              <a:rPr spc="-40" dirty="0"/>
              <a:t>Writing</a:t>
            </a:r>
            <a:r>
              <a:rPr spc="-114" dirty="0"/>
              <a:t> </a:t>
            </a:r>
            <a:r>
              <a:rPr spc="-10" dirty="0"/>
              <a:t>Center</a:t>
            </a:r>
            <a:r>
              <a:rPr dirty="0"/>
              <a:t>	</a:t>
            </a:r>
            <a:r>
              <a:rPr spc="-50" dirty="0"/>
              <a:t>–</a:t>
            </a:r>
            <a:r>
              <a:rPr dirty="0"/>
              <a:t>	</a:t>
            </a:r>
            <a:r>
              <a:rPr u="heavy" spc="-125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</a:rPr>
              <a:t>Conference</a:t>
            </a:r>
            <a:r>
              <a:rPr u="heavy" spc="-114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</a:rPr>
              <a:t> </a:t>
            </a:r>
            <a:r>
              <a:rPr u="heavy" spc="-150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</a:rPr>
              <a:t>Papers</a:t>
            </a:r>
          </a:p>
          <a:p>
            <a:pPr marL="481330" indent="-456565">
              <a:lnSpc>
                <a:spcPct val="100000"/>
              </a:lnSpc>
              <a:spcBef>
                <a:spcPts val="434"/>
              </a:spcBef>
              <a:buClr>
                <a:srgbClr val="586D77"/>
              </a:buClr>
              <a:buSzPct val="75000"/>
              <a:buChar char="●"/>
              <a:tabLst>
                <a:tab pos="481965" algn="l"/>
              </a:tabLst>
            </a:pPr>
            <a:r>
              <a:rPr spc="-60" dirty="0"/>
              <a:t>Northwestern:</a:t>
            </a:r>
            <a:r>
              <a:rPr spc="-114" dirty="0"/>
              <a:t> </a:t>
            </a:r>
            <a:r>
              <a:rPr spc="-185" dirty="0"/>
              <a:t>The</a:t>
            </a:r>
            <a:r>
              <a:rPr spc="-100" dirty="0"/>
              <a:t> </a:t>
            </a:r>
            <a:r>
              <a:rPr spc="-40" dirty="0"/>
              <a:t>Writing</a:t>
            </a:r>
            <a:r>
              <a:rPr spc="-110" dirty="0"/>
              <a:t> </a:t>
            </a:r>
            <a:r>
              <a:rPr spc="-114" dirty="0"/>
              <a:t>Center</a:t>
            </a:r>
            <a:r>
              <a:rPr spc="-100" dirty="0"/>
              <a:t> </a:t>
            </a:r>
            <a:r>
              <a:rPr spc="-155" dirty="0"/>
              <a:t>–</a:t>
            </a:r>
            <a:r>
              <a:rPr spc="-100" dirty="0"/>
              <a:t> </a:t>
            </a:r>
            <a:r>
              <a:rPr u="heavy" spc="-130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</a:rPr>
              <a:t>Checklist</a:t>
            </a:r>
            <a:r>
              <a:rPr u="heavy" spc="-110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</a:rPr>
              <a:t> </a:t>
            </a:r>
            <a:r>
              <a:rPr u="heavy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</a:rPr>
              <a:t>for</a:t>
            </a:r>
            <a:r>
              <a:rPr u="heavy" spc="-105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</a:rPr>
              <a:t> </a:t>
            </a:r>
            <a:r>
              <a:rPr u="heavy" spc="-125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</a:rPr>
              <a:t>Conference</a:t>
            </a:r>
            <a:r>
              <a:rPr u="heavy" spc="-100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</a:rPr>
              <a:t> </a:t>
            </a:r>
            <a:r>
              <a:rPr u="heavy" spc="-10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</a:rPr>
              <a:t>Presenters</a:t>
            </a:r>
          </a:p>
          <a:p>
            <a:pPr marL="481330" indent="-456565">
              <a:lnSpc>
                <a:spcPct val="100000"/>
              </a:lnSpc>
              <a:spcBef>
                <a:spcPts val="405"/>
              </a:spcBef>
              <a:buClr>
                <a:srgbClr val="586D77"/>
              </a:buClr>
              <a:buSzPct val="75000"/>
              <a:buChar char="●"/>
              <a:tabLst>
                <a:tab pos="481965" algn="l"/>
              </a:tabLst>
            </a:pPr>
            <a:r>
              <a:rPr spc="-345" dirty="0"/>
              <a:t>UC</a:t>
            </a:r>
            <a:r>
              <a:rPr spc="-125" dirty="0"/>
              <a:t> </a:t>
            </a:r>
            <a:r>
              <a:rPr spc="-150" dirty="0"/>
              <a:t>Davis:</a:t>
            </a:r>
            <a:r>
              <a:rPr spc="-114" dirty="0"/>
              <a:t> </a:t>
            </a:r>
            <a:r>
              <a:rPr spc="-100" dirty="0"/>
              <a:t>Undergraduate </a:t>
            </a:r>
            <a:r>
              <a:rPr spc="-185" dirty="0"/>
              <a:t>Research</a:t>
            </a:r>
            <a:r>
              <a:rPr spc="-110" dirty="0"/>
              <a:t> </a:t>
            </a:r>
            <a:r>
              <a:rPr spc="-114" dirty="0"/>
              <a:t>Center</a:t>
            </a:r>
            <a:r>
              <a:rPr spc="-105" dirty="0"/>
              <a:t> (includes</a:t>
            </a:r>
            <a:r>
              <a:rPr spc="-114" dirty="0"/>
              <a:t> </a:t>
            </a:r>
            <a:r>
              <a:rPr spc="-85" dirty="0"/>
              <a:t>video)</a:t>
            </a:r>
            <a:r>
              <a:rPr spc="-110" dirty="0"/>
              <a:t> </a:t>
            </a:r>
            <a:r>
              <a:rPr spc="-155" dirty="0"/>
              <a:t>–</a:t>
            </a:r>
            <a:r>
              <a:rPr spc="-105" dirty="0"/>
              <a:t> </a:t>
            </a:r>
            <a:r>
              <a:rPr u="heavy" spc="-130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</a:rPr>
              <a:t>How</a:t>
            </a:r>
            <a:r>
              <a:rPr u="heavy" spc="-110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</a:rPr>
              <a:t> </a:t>
            </a:r>
            <a:r>
              <a:rPr u="heavy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</a:rPr>
              <a:t>to</a:t>
            </a:r>
            <a:r>
              <a:rPr u="heavy" spc="-114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</a:rPr>
              <a:t> </a:t>
            </a:r>
            <a:r>
              <a:rPr u="heavy" spc="-25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</a:rPr>
              <a:t>Write</a:t>
            </a:r>
            <a:r>
              <a:rPr u="heavy" spc="-100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</a:rPr>
              <a:t> </a:t>
            </a:r>
            <a:r>
              <a:rPr u="heavy" spc="-25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</a:rPr>
              <a:t>an</a:t>
            </a:r>
          </a:p>
          <a:p>
            <a:pPr marL="481330" marR="1016635">
              <a:lnSpc>
                <a:spcPct val="114199"/>
              </a:lnSpc>
              <a:spcBef>
                <a:spcPts val="25"/>
              </a:spcBef>
            </a:pPr>
            <a:r>
              <a:rPr u="heavy" spc="-90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</a:rPr>
              <a:t>Abstract</a:t>
            </a:r>
            <a:r>
              <a:rPr u="heavy" spc="-105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</a:rPr>
              <a:t> </a:t>
            </a:r>
            <a:r>
              <a:rPr u="heavy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</a:rPr>
              <a:t>for</a:t>
            </a:r>
            <a:r>
              <a:rPr u="heavy" spc="-100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</a:rPr>
              <a:t> </a:t>
            </a:r>
            <a:r>
              <a:rPr u="heavy" spc="-35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</a:rPr>
              <a:t>the</a:t>
            </a:r>
            <a:r>
              <a:rPr u="heavy" spc="-95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</a:rPr>
              <a:t> </a:t>
            </a:r>
            <a:r>
              <a:rPr u="heavy" spc="-100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</a:rPr>
              <a:t>Undergardate</a:t>
            </a:r>
            <a:r>
              <a:rPr u="heavy" spc="-95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</a:rPr>
              <a:t> </a:t>
            </a:r>
            <a:r>
              <a:rPr u="heavy" spc="-170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</a:rPr>
              <a:t>Research,</a:t>
            </a:r>
            <a:r>
              <a:rPr u="heavy" spc="-100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</a:rPr>
              <a:t> </a:t>
            </a:r>
            <a:r>
              <a:rPr u="heavy" spc="-135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</a:rPr>
              <a:t>Scholarship,</a:t>
            </a:r>
            <a:r>
              <a:rPr u="heavy" spc="-100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</a:rPr>
              <a:t> </a:t>
            </a:r>
            <a:r>
              <a:rPr u="heavy" spc="-130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</a:rPr>
              <a:t>and</a:t>
            </a:r>
            <a:r>
              <a:rPr u="heavy" spc="-95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</a:rPr>
              <a:t> </a:t>
            </a:r>
            <a:r>
              <a:rPr u="heavy" spc="-114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</a:rPr>
              <a:t>Creative</a:t>
            </a:r>
            <a:r>
              <a:rPr u="heavy" spc="-95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</a:rPr>
              <a:t> </a:t>
            </a:r>
            <a:r>
              <a:rPr u="heavy" spc="-25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</a:rPr>
              <a:t>Activities</a:t>
            </a:r>
            <a:r>
              <a:rPr spc="-25" dirty="0">
                <a:solidFill>
                  <a:srgbClr val="0097A7"/>
                </a:solidFill>
              </a:rPr>
              <a:t> </a:t>
            </a:r>
            <a:r>
              <a:rPr u="heavy" spc="-30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</a:rPr>
              <a:t>Conference</a:t>
            </a:r>
          </a:p>
        </p:txBody>
      </p:sp>
      <p:sp>
        <p:nvSpPr>
          <p:cNvPr id="4" name="object 4"/>
          <p:cNvSpPr/>
          <p:nvPr/>
        </p:nvSpPr>
        <p:spPr>
          <a:xfrm>
            <a:off x="11313467" y="0"/>
            <a:ext cx="0" cy="1691005"/>
          </a:xfrm>
          <a:custGeom>
            <a:avLst/>
            <a:gdLst/>
            <a:ahLst/>
            <a:cxnLst/>
            <a:rect l="l" t="t" r="r" b="b"/>
            <a:pathLst>
              <a:path h="1691005">
                <a:moveTo>
                  <a:pt x="1" y="1690800"/>
                </a:moveTo>
                <a:lnTo>
                  <a:pt x="0" y="0"/>
                </a:lnTo>
              </a:path>
            </a:pathLst>
          </a:custGeom>
          <a:ln w="25400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25" dirty="0"/>
              <a:t>26</a:t>
            </a:fld>
            <a:endParaRPr spc="-2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9428" y="4275085"/>
            <a:ext cx="0" cy="2583180"/>
          </a:xfrm>
          <a:custGeom>
            <a:avLst/>
            <a:gdLst/>
            <a:ahLst/>
            <a:cxnLst/>
            <a:rect l="l" t="t" r="r" b="b"/>
            <a:pathLst>
              <a:path h="2583179">
                <a:moveTo>
                  <a:pt x="0" y="2582913"/>
                </a:moveTo>
                <a:lnTo>
                  <a:pt x="1" y="0"/>
                </a:lnTo>
              </a:path>
            </a:pathLst>
          </a:custGeom>
          <a:ln w="25400">
            <a:solidFill>
              <a:srgbClr val="E487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16727" y="792987"/>
            <a:ext cx="215582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95" dirty="0">
                <a:solidFill>
                  <a:srgbClr val="171616"/>
                </a:solidFill>
              </a:rPr>
              <a:t>Objectives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32627" y="1796348"/>
            <a:ext cx="7814945" cy="2763520"/>
          </a:xfrm>
          <a:prstGeom prst="rect">
            <a:avLst/>
          </a:prstGeom>
        </p:spPr>
        <p:txBody>
          <a:bodyPr vert="horz" wrap="square" lIns="0" tIns="184785" rIns="0" bIns="0" rtlCol="0">
            <a:spAutoFit/>
          </a:bodyPr>
          <a:lstStyle/>
          <a:p>
            <a:pPr marL="700405" indent="-687705">
              <a:lnSpc>
                <a:spcPct val="100000"/>
              </a:lnSpc>
              <a:spcBef>
                <a:spcPts val="1455"/>
              </a:spcBef>
              <a:buSzPct val="104166"/>
              <a:buChar char="•"/>
              <a:tabLst>
                <a:tab pos="700405" algn="l"/>
              </a:tabLst>
            </a:pPr>
            <a:r>
              <a:rPr sz="2400" spc="-140" dirty="0">
                <a:latin typeface="Arial"/>
                <a:cs typeface="Arial"/>
              </a:rPr>
              <a:t>Describe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what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210" dirty="0">
                <a:latin typeface="Arial"/>
                <a:cs typeface="Arial"/>
              </a:rPr>
              <a:t>a</a:t>
            </a:r>
            <a:r>
              <a:rPr sz="2400" spc="-100" dirty="0">
                <a:latin typeface="Arial"/>
                <a:cs typeface="Arial"/>
              </a:rPr>
              <a:t> conference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abstract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is</a:t>
            </a:r>
            <a:endParaRPr sz="2400" dirty="0">
              <a:latin typeface="Arial"/>
              <a:cs typeface="Arial"/>
            </a:endParaRPr>
          </a:p>
          <a:p>
            <a:pPr marL="700405" indent="-687705">
              <a:lnSpc>
                <a:spcPct val="100000"/>
              </a:lnSpc>
              <a:spcBef>
                <a:spcPts val="1510"/>
              </a:spcBef>
              <a:buSzPct val="104166"/>
              <a:buChar char="•"/>
              <a:tabLst>
                <a:tab pos="700405" algn="l"/>
              </a:tabLst>
            </a:pPr>
            <a:r>
              <a:rPr sz="2400" spc="-140" dirty="0">
                <a:latin typeface="Arial"/>
                <a:cs typeface="Arial"/>
              </a:rPr>
              <a:t>Explain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types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abstracts</a:t>
            </a:r>
            <a:endParaRPr sz="2400" dirty="0">
              <a:latin typeface="Arial"/>
              <a:cs typeface="Arial"/>
            </a:endParaRPr>
          </a:p>
          <a:p>
            <a:pPr marL="700405" indent="-687705">
              <a:lnSpc>
                <a:spcPct val="100000"/>
              </a:lnSpc>
              <a:spcBef>
                <a:spcPts val="1415"/>
              </a:spcBef>
              <a:buSzPct val="104166"/>
              <a:buChar char="•"/>
              <a:tabLst>
                <a:tab pos="700405" algn="l"/>
              </a:tabLst>
            </a:pPr>
            <a:r>
              <a:rPr sz="2400" spc="-150" dirty="0">
                <a:latin typeface="Arial"/>
                <a:cs typeface="Arial"/>
              </a:rPr>
              <a:t>Review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different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abstract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structures</a:t>
            </a:r>
            <a:endParaRPr sz="2400" dirty="0">
              <a:latin typeface="Arial"/>
              <a:cs typeface="Arial"/>
            </a:endParaRPr>
          </a:p>
          <a:p>
            <a:pPr marL="700405" indent="-687705">
              <a:lnSpc>
                <a:spcPct val="100000"/>
              </a:lnSpc>
              <a:spcBef>
                <a:spcPts val="1420"/>
              </a:spcBef>
              <a:buSzPct val="104166"/>
              <a:buChar char="•"/>
              <a:tabLst>
                <a:tab pos="700405" algn="l"/>
              </a:tabLst>
            </a:pPr>
            <a:r>
              <a:rPr sz="2400" spc="-165" dirty="0">
                <a:latin typeface="Arial"/>
                <a:cs typeface="Arial"/>
              </a:rPr>
              <a:t>Examine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how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construct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50" dirty="0">
                <a:latin typeface="Arial"/>
                <a:cs typeface="Arial"/>
              </a:rPr>
              <a:t>an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abstract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and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view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examples</a:t>
            </a:r>
            <a:endParaRPr sz="2400" dirty="0">
              <a:latin typeface="Arial"/>
              <a:cs typeface="Arial"/>
            </a:endParaRPr>
          </a:p>
          <a:p>
            <a:pPr marL="700405" indent="-687705">
              <a:lnSpc>
                <a:spcPct val="100000"/>
              </a:lnSpc>
              <a:spcBef>
                <a:spcPts val="1440"/>
              </a:spcBef>
              <a:buSzPct val="104166"/>
              <a:buChar char="•"/>
              <a:tabLst>
                <a:tab pos="700405" algn="l"/>
              </a:tabLst>
            </a:pPr>
            <a:r>
              <a:rPr sz="2400" spc="-190" dirty="0">
                <a:latin typeface="Arial"/>
                <a:cs typeface="Arial"/>
              </a:rPr>
              <a:t>Share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125" dirty="0">
                <a:latin typeface="Arial"/>
                <a:cs typeface="Arial"/>
              </a:rPr>
              <a:t>resources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and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45" dirty="0">
                <a:latin typeface="Arial"/>
                <a:cs typeface="Arial"/>
              </a:rPr>
              <a:t>address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questions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Conference</a:t>
            </a:r>
            <a:r>
              <a:rPr spc="-185" dirty="0"/>
              <a:t> </a:t>
            </a:r>
            <a:r>
              <a:rPr spc="-175" dirty="0"/>
              <a:t>Abstracts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6725" y="1572260"/>
            <a:ext cx="6769100" cy="3676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marR="5080" indent="-457200">
              <a:lnSpc>
                <a:spcPct val="114999"/>
              </a:lnSpc>
              <a:spcBef>
                <a:spcPts val="100"/>
              </a:spcBef>
              <a:buClr>
                <a:srgbClr val="586D77"/>
              </a:buClr>
              <a:buSzPct val="75000"/>
              <a:buChar char="●"/>
              <a:tabLst>
                <a:tab pos="469265" algn="l"/>
              </a:tabLst>
            </a:pPr>
            <a:r>
              <a:rPr sz="2400" spc="-229" dirty="0">
                <a:latin typeface="Arial"/>
                <a:cs typeface="Arial"/>
              </a:rPr>
              <a:t>A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140" dirty="0">
                <a:latin typeface="Arial"/>
                <a:cs typeface="Arial"/>
              </a:rPr>
              <a:t>concise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statement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the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major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elements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your </a:t>
            </a:r>
            <a:r>
              <a:rPr sz="2400" spc="-60" dirty="0">
                <a:latin typeface="Arial"/>
                <a:cs typeface="Arial"/>
              </a:rPr>
              <a:t>work</a:t>
            </a:r>
            <a:r>
              <a:rPr sz="2400" spc="-110" dirty="0">
                <a:latin typeface="Arial"/>
                <a:cs typeface="Arial"/>
              </a:rPr>
              <a:t> (e.g.,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research,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evaluation,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project)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0"/>
              </a:spcBef>
              <a:buClr>
                <a:srgbClr val="586D77"/>
              </a:buClr>
              <a:buFont typeface="Arial"/>
              <a:buChar char="●"/>
            </a:pPr>
            <a:endParaRPr sz="2400" dirty="0">
              <a:latin typeface="Arial"/>
              <a:cs typeface="Arial"/>
            </a:endParaRPr>
          </a:p>
          <a:p>
            <a:pPr marL="469265" marR="15875" indent="-457200">
              <a:lnSpc>
                <a:spcPct val="114199"/>
              </a:lnSpc>
              <a:buClr>
                <a:srgbClr val="586D77"/>
              </a:buClr>
              <a:buSzPct val="75000"/>
              <a:buChar char="●"/>
              <a:tabLst>
                <a:tab pos="469265" algn="l"/>
              </a:tabLst>
            </a:pPr>
            <a:r>
              <a:rPr sz="2400" spc="-70" dirty="0">
                <a:latin typeface="Arial"/>
                <a:cs typeface="Arial"/>
              </a:rPr>
              <a:t>Often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210" dirty="0">
                <a:latin typeface="Arial"/>
                <a:cs typeface="Arial"/>
              </a:rPr>
              <a:t>a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condensed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version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210" dirty="0">
                <a:latin typeface="Arial"/>
                <a:cs typeface="Arial"/>
              </a:rPr>
              <a:t>a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full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scientific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paper </a:t>
            </a:r>
            <a:r>
              <a:rPr sz="2400" spc="-130" dirty="0">
                <a:latin typeface="Arial"/>
                <a:cs typeface="Arial"/>
              </a:rPr>
              <a:t>and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main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results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55"/>
              </a:spcBef>
              <a:buClr>
                <a:srgbClr val="586D77"/>
              </a:buClr>
              <a:buFont typeface="Arial"/>
              <a:buChar char="●"/>
            </a:pPr>
            <a:endParaRPr sz="2400" dirty="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buClr>
                <a:srgbClr val="586D77"/>
              </a:buClr>
              <a:buSzPct val="75000"/>
              <a:buChar char="●"/>
              <a:tabLst>
                <a:tab pos="469265" algn="l"/>
              </a:tabLst>
            </a:pPr>
            <a:r>
              <a:rPr sz="2400" spc="-114" dirty="0">
                <a:latin typeface="Arial"/>
                <a:cs typeface="Arial"/>
              </a:rPr>
              <a:t>Typically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aligns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with</a:t>
            </a:r>
            <a:r>
              <a:rPr sz="2400" spc="-100" dirty="0">
                <a:latin typeface="Arial"/>
                <a:cs typeface="Arial"/>
              </a:rPr>
              <a:t> conference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theme</a:t>
            </a:r>
            <a:endParaRPr sz="2400" dirty="0">
              <a:latin typeface="Arial"/>
              <a:cs typeface="Arial"/>
            </a:endParaRPr>
          </a:p>
          <a:p>
            <a:pPr marL="1078865" lvl="1" indent="-423545">
              <a:lnSpc>
                <a:spcPct val="100000"/>
              </a:lnSpc>
              <a:spcBef>
                <a:spcPts val="425"/>
              </a:spcBef>
              <a:buClr>
                <a:srgbClr val="595959"/>
              </a:buClr>
              <a:buSzPct val="70000"/>
              <a:buChar char="○"/>
              <a:tabLst>
                <a:tab pos="1078865" algn="l"/>
              </a:tabLst>
            </a:pPr>
            <a:r>
              <a:rPr sz="2000" spc="-10" dirty="0">
                <a:latin typeface="Arial"/>
                <a:cs typeface="Arial"/>
              </a:rPr>
              <a:t>Guidelines</a:t>
            </a:r>
            <a:endParaRPr sz="2000" dirty="0">
              <a:latin typeface="Arial"/>
              <a:cs typeface="Arial"/>
            </a:endParaRPr>
          </a:p>
          <a:p>
            <a:pPr marL="1078865" lvl="1" indent="-423545">
              <a:lnSpc>
                <a:spcPct val="100000"/>
              </a:lnSpc>
              <a:spcBef>
                <a:spcPts val="310"/>
              </a:spcBef>
              <a:buClr>
                <a:srgbClr val="595959"/>
              </a:buClr>
              <a:buSzPct val="70000"/>
              <a:buChar char="○"/>
              <a:tabLst>
                <a:tab pos="1078865" algn="l"/>
              </a:tabLst>
            </a:pPr>
            <a:r>
              <a:rPr sz="2000" spc="-95" dirty="0">
                <a:latin typeface="Arial"/>
                <a:cs typeface="Arial"/>
              </a:rPr>
              <a:t>Requirements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55" dirty="0">
                <a:latin typeface="Arial"/>
                <a:cs typeface="Arial"/>
              </a:rPr>
              <a:t>abstracts/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proposal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08719" y="1786708"/>
            <a:ext cx="2890573" cy="216793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59664" y="4204714"/>
            <a:ext cx="2415539" cy="241554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620665" y="4078442"/>
            <a:ext cx="2078628" cy="2078628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382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50" dirty="0"/>
              <a:t>4</a:t>
            </a:fld>
            <a:endParaRPr spc="-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29" dirty="0"/>
              <a:t>Why</a:t>
            </a:r>
            <a:r>
              <a:rPr spc="-190" dirty="0"/>
              <a:t> </a:t>
            </a:r>
            <a:r>
              <a:rPr spc="-140" dirty="0"/>
              <a:t>submit</a:t>
            </a:r>
            <a:r>
              <a:rPr spc="-190" dirty="0"/>
              <a:t> </a:t>
            </a:r>
            <a:r>
              <a:rPr spc="-260" dirty="0"/>
              <a:t>an</a:t>
            </a:r>
            <a:r>
              <a:rPr spc="-190" dirty="0"/>
              <a:t> </a:t>
            </a:r>
            <a:r>
              <a:rPr spc="-155" dirty="0"/>
              <a:t>abstract?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6725" y="1602740"/>
            <a:ext cx="6985634" cy="4225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00"/>
              </a:spcBef>
              <a:buClr>
                <a:srgbClr val="586D77"/>
              </a:buClr>
              <a:buSzPct val="75000"/>
              <a:buChar char="●"/>
              <a:tabLst>
                <a:tab pos="469265" algn="l"/>
              </a:tabLst>
            </a:pPr>
            <a:r>
              <a:rPr sz="2400" spc="-95" dirty="0">
                <a:latin typeface="Arial"/>
                <a:cs typeface="Arial"/>
              </a:rPr>
              <a:t>Presentation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medium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35" dirty="0">
                <a:latin typeface="Arial"/>
                <a:cs typeface="Arial"/>
              </a:rPr>
              <a:t>is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often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more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personal </a:t>
            </a:r>
            <a:r>
              <a:rPr sz="2400" dirty="0">
                <a:latin typeface="Arial"/>
                <a:cs typeface="Arial"/>
              </a:rPr>
              <a:t>&amp;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relax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buClr>
                <a:srgbClr val="586D77"/>
              </a:buClr>
              <a:buFont typeface="Arial"/>
              <a:buChar char="●"/>
            </a:pPr>
            <a:endParaRPr sz="240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buClr>
                <a:srgbClr val="586D77"/>
              </a:buClr>
              <a:buSzPct val="75000"/>
              <a:buChar char="●"/>
              <a:tabLst>
                <a:tab pos="469265" algn="l"/>
              </a:tabLst>
            </a:pPr>
            <a:r>
              <a:rPr sz="2400" spc="-125" dirty="0">
                <a:latin typeface="Arial"/>
                <a:cs typeface="Arial"/>
              </a:rPr>
              <a:t>Boost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professional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skills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5"/>
              </a:spcBef>
              <a:buClr>
                <a:srgbClr val="586D77"/>
              </a:buClr>
              <a:buFont typeface="Arial"/>
              <a:buChar char="●"/>
            </a:pPr>
            <a:endParaRPr sz="240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buClr>
                <a:srgbClr val="586D77"/>
              </a:buClr>
              <a:buSzPct val="75000"/>
              <a:buChar char="●"/>
              <a:tabLst>
                <a:tab pos="469265" algn="l"/>
              </a:tabLst>
            </a:pPr>
            <a:r>
              <a:rPr sz="2400" spc="-20" dirty="0">
                <a:latin typeface="Arial"/>
                <a:cs typeface="Arial"/>
              </a:rPr>
              <a:t>Multiple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points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feedback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buClr>
                <a:srgbClr val="586D77"/>
              </a:buClr>
              <a:buFont typeface="Arial"/>
              <a:buChar char="●"/>
            </a:pPr>
            <a:endParaRPr sz="240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buClr>
                <a:srgbClr val="586D77"/>
              </a:buClr>
              <a:buSzPct val="75000"/>
              <a:buChar char="●"/>
              <a:tabLst>
                <a:tab pos="469265" algn="l"/>
              </a:tabLst>
            </a:pPr>
            <a:r>
              <a:rPr sz="2400" spc="-60" dirty="0">
                <a:latin typeface="Arial"/>
                <a:cs typeface="Arial"/>
              </a:rPr>
              <a:t>Network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with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others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in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your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135" dirty="0">
                <a:latin typeface="Arial"/>
                <a:cs typeface="Arial"/>
              </a:rPr>
              <a:t>area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interest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5"/>
              </a:spcBef>
              <a:buClr>
                <a:srgbClr val="586D77"/>
              </a:buClr>
              <a:buFont typeface="Arial"/>
              <a:buChar char="●"/>
            </a:pPr>
            <a:endParaRPr sz="240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buClr>
                <a:srgbClr val="586D77"/>
              </a:buClr>
              <a:buSzPct val="75000"/>
              <a:buChar char="●"/>
              <a:tabLst>
                <a:tab pos="469265" algn="l"/>
              </a:tabLst>
            </a:pPr>
            <a:r>
              <a:rPr sz="2400" spc="-90" dirty="0">
                <a:latin typeface="Arial"/>
                <a:cs typeface="Arial"/>
              </a:rPr>
              <a:t>Promote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your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work/before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entering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the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job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market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buClr>
                <a:srgbClr val="586D77"/>
              </a:buClr>
              <a:buFont typeface="Arial"/>
              <a:buChar char="●"/>
            </a:pPr>
            <a:endParaRPr sz="240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buClr>
                <a:srgbClr val="586D77"/>
              </a:buClr>
              <a:buSzPct val="75000"/>
              <a:buChar char="●"/>
              <a:tabLst>
                <a:tab pos="469265" algn="l"/>
              </a:tabLst>
            </a:pPr>
            <a:r>
              <a:rPr sz="2400" spc="-114" dirty="0">
                <a:latin typeface="Arial"/>
                <a:cs typeface="Arial"/>
              </a:rPr>
              <a:t>Help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build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your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professional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brand/identity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115300" y="1356967"/>
            <a:ext cx="3661410" cy="4960620"/>
            <a:chOff x="8115300" y="1356967"/>
            <a:chExt cx="3661410" cy="496062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04912" y="1356967"/>
              <a:ext cx="2471487" cy="247148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15300" y="3642359"/>
              <a:ext cx="2674620" cy="2674619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382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50" dirty="0"/>
              <a:t>5</a:t>
            </a:fld>
            <a:endParaRPr spc="-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382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50" dirty="0"/>
              <a:t>6</a:t>
            </a:fld>
            <a:endParaRPr spc="-50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90" dirty="0"/>
              <a:t>Descriptive</a:t>
            </a:r>
            <a:r>
              <a:rPr spc="-110" dirty="0"/>
              <a:t> </a:t>
            </a:r>
            <a:r>
              <a:rPr spc="-165" dirty="0"/>
              <a:t>abstracts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6725" y="1602740"/>
            <a:ext cx="10535920" cy="410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00"/>
              </a:spcBef>
              <a:buClr>
                <a:srgbClr val="586D77"/>
              </a:buClr>
              <a:buSzPct val="75000"/>
              <a:buChar char="●"/>
              <a:tabLst>
                <a:tab pos="469265" algn="l"/>
              </a:tabLst>
            </a:pPr>
            <a:r>
              <a:rPr sz="2400" spc="-105" dirty="0">
                <a:latin typeface="Arial"/>
                <a:cs typeface="Arial"/>
              </a:rPr>
              <a:t>Indicates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the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type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information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found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in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the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work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35"/>
              </a:spcBef>
              <a:buClr>
                <a:srgbClr val="586D77"/>
              </a:buClr>
              <a:buFont typeface="Arial"/>
              <a:buChar char="●"/>
            </a:pPr>
            <a:endParaRPr sz="2400">
              <a:latin typeface="Arial"/>
              <a:cs typeface="Arial"/>
            </a:endParaRPr>
          </a:p>
          <a:p>
            <a:pPr marL="469265" marR="5080" indent="-457200">
              <a:lnSpc>
                <a:spcPct val="104200"/>
              </a:lnSpc>
              <a:spcBef>
                <a:spcPts val="5"/>
              </a:spcBef>
              <a:buClr>
                <a:srgbClr val="586D77"/>
              </a:buClr>
              <a:buSzPct val="75000"/>
              <a:buChar char="●"/>
              <a:tabLst>
                <a:tab pos="469265" algn="l"/>
              </a:tabLst>
            </a:pPr>
            <a:r>
              <a:rPr sz="2400" spc="-140" dirty="0">
                <a:latin typeface="Arial"/>
                <a:cs typeface="Arial"/>
              </a:rPr>
              <a:t>Makes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very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little</a:t>
            </a:r>
            <a:r>
              <a:rPr sz="2400" spc="-95" dirty="0">
                <a:latin typeface="Arial"/>
                <a:cs typeface="Arial"/>
              </a:rPr>
              <a:t> judgments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about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the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work;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nor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145" dirty="0">
                <a:latin typeface="Arial"/>
                <a:cs typeface="Arial"/>
              </a:rPr>
              <a:t>does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70" dirty="0">
                <a:latin typeface="Arial"/>
                <a:cs typeface="Arial"/>
              </a:rPr>
              <a:t>it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summarize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140" dirty="0">
                <a:latin typeface="Arial"/>
                <a:cs typeface="Arial"/>
              </a:rPr>
              <a:t>any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results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or </a:t>
            </a:r>
            <a:r>
              <a:rPr sz="2400" spc="-35" dirty="0">
                <a:latin typeface="Arial"/>
                <a:cs typeface="Arial"/>
              </a:rPr>
              <a:t>conclusions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30"/>
              </a:spcBef>
              <a:buClr>
                <a:srgbClr val="586D77"/>
              </a:buClr>
              <a:buFont typeface="Arial"/>
              <a:buChar char="●"/>
            </a:pPr>
            <a:endParaRPr sz="2400">
              <a:latin typeface="Arial"/>
              <a:cs typeface="Arial"/>
            </a:endParaRPr>
          </a:p>
          <a:p>
            <a:pPr marL="469265" marR="92710" indent="-457200">
              <a:lnSpc>
                <a:spcPct val="104200"/>
              </a:lnSpc>
              <a:spcBef>
                <a:spcPts val="5"/>
              </a:spcBef>
              <a:buClr>
                <a:srgbClr val="586D77"/>
              </a:buClr>
              <a:buSzPct val="75000"/>
              <a:buChar char="●"/>
              <a:tabLst>
                <a:tab pos="469265" algn="l"/>
              </a:tabLst>
            </a:pPr>
            <a:r>
              <a:rPr sz="2400" spc="-90" dirty="0">
                <a:latin typeface="Arial"/>
                <a:cs typeface="Arial"/>
              </a:rPr>
              <a:t>Incorporates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keywords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found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in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the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text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and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50" dirty="0">
                <a:latin typeface="Arial"/>
                <a:cs typeface="Arial"/>
              </a:rPr>
              <a:t>may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include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the</a:t>
            </a:r>
            <a:r>
              <a:rPr sz="2400" spc="-100" dirty="0">
                <a:latin typeface="Arial"/>
                <a:cs typeface="Arial"/>
              </a:rPr>
              <a:t> purpose,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methods, </a:t>
            </a:r>
            <a:r>
              <a:rPr sz="2400" spc="-130" dirty="0">
                <a:latin typeface="Arial"/>
                <a:cs typeface="Arial"/>
              </a:rPr>
              <a:t>and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165" dirty="0">
                <a:latin typeface="Arial"/>
                <a:cs typeface="Arial"/>
              </a:rPr>
              <a:t>scope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the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research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5"/>
              </a:spcBef>
              <a:buClr>
                <a:srgbClr val="586D77"/>
              </a:buClr>
              <a:buFont typeface="Arial"/>
              <a:buChar char="●"/>
            </a:pPr>
            <a:endParaRPr sz="240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buClr>
                <a:srgbClr val="586D77"/>
              </a:buClr>
              <a:buSzPct val="75000"/>
              <a:buChar char="●"/>
              <a:tabLst>
                <a:tab pos="469265" algn="l"/>
              </a:tabLst>
            </a:pPr>
            <a:r>
              <a:rPr sz="2400" spc="-150" dirty="0">
                <a:latin typeface="Arial"/>
                <a:cs typeface="Arial"/>
              </a:rPr>
              <a:t>For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example,</a:t>
            </a:r>
            <a:r>
              <a:rPr sz="2400" spc="-105" dirty="0">
                <a:latin typeface="Arial"/>
                <a:cs typeface="Arial"/>
              </a:rPr>
              <a:t> Akilah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presented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these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two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abstracts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(not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at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IAPHS):</a:t>
            </a:r>
            <a:endParaRPr sz="2400">
              <a:latin typeface="Arial"/>
              <a:cs typeface="Arial"/>
            </a:endParaRPr>
          </a:p>
          <a:p>
            <a:pPr marL="1078865" lvl="1" indent="-423545">
              <a:lnSpc>
                <a:spcPct val="100000"/>
              </a:lnSpc>
              <a:spcBef>
                <a:spcPts val="135"/>
              </a:spcBef>
              <a:buClr>
                <a:srgbClr val="595959"/>
              </a:buClr>
              <a:buSzPct val="70000"/>
              <a:buChar char="○"/>
              <a:tabLst>
                <a:tab pos="1078865" algn="l"/>
              </a:tabLst>
            </a:pPr>
            <a:r>
              <a:rPr sz="2000" spc="-160" dirty="0">
                <a:latin typeface="Arial"/>
                <a:cs typeface="Arial"/>
              </a:rPr>
              <a:t>The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55" dirty="0">
                <a:latin typeface="Arial"/>
                <a:cs typeface="Arial"/>
              </a:rPr>
              <a:t>creation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165" dirty="0">
                <a:latin typeface="Arial"/>
                <a:cs typeface="Arial"/>
              </a:rPr>
              <a:t>a</a:t>
            </a:r>
            <a:r>
              <a:rPr sz="2000" spc="-85" dirty="0">
                <a:latin typeface="Arial"/>
                <a:cs typeface="Arial"/>
              </a:rPr>
              <a:t> diabetes </a:t>
            </a:r>
            <a:r>
              <a:rPr sz="2000" dirty="0">
                <a:latin typeface="Arial"/>
                <a:cs typeface="Arial"/>
              </a:rPr>
              <a:t>&amp;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mental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55" dirty="0">
                <a:latin typeface="Arial"/>
                <a:cs typeface="Arial"/>
              </a:rPr>
              <a:t>health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100" dirty="0">
                <a:latin typeface="Arial"/>
                <a:cs typeface="Arial"/>
              </a:rPr>
              <a:t>guide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125" dirty="0">
                <a:latin typeface="Arial"/>
                <a:cs typeface="Arial"/>
              </a:rPr>
              <a:t>St.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130" dirty="0">
                <a:latin typeface="Arial"/>
                <a:cs typeface="Arial"/>
              </a:rPr>
              <a:t>Louis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CHW</a:t>
            </a:r>
            <a:endParaRPr sz="2000">
              <a:latin typeface="Arial"/>
              <a:cs typeface="Arial"/>
            </a:endParaRPr>
          </a:p>
          <a:p>
            <a:pPr marL="1078865" lvl="1" indent="-423545">
              <a:lnSpc>
                <a:spcPct val="100000"/>
              </a:lnSpc>
              <a:spcBef>
                <a:spcPts val="95"/>
              </a:spcBef>
              <a:buClr>
                <a:srgbClr val="595959"/>
              </a:buClr>
              <a:buSzPct val="70000"/>
              <a:buChar char="○"/>
              <a:tabLst>
                <a:tab pos="1078865" algn="l"/>
              </a:tabLst>
            </a:pPr>
            <a:r>
              <a:rPr sz="2000" spc="-150" dirty="0">
                <a:latin typeface="Arial"/>
                <a:cs typeface="Arial"/>
              </a:rPr>
              <a:t>Sleep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75" dirty="0">
                <a:latin typeface="Arial"/>
                <a:cs typeface="Arial"/>
              </a:rPr>
              <a:t>Health </a:t>
            </a:r>
            <a:r>
              <a:rPr sz="2000" spc="-90" dirty="0">
                <a:latin typeface="Arial"/>
                <a:cs typeface="Arial"/>
              </a:rPr>
              <a:t>Literacy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95" dirty="0">
                <a:latin typeface="Arial"/>
                <a:cs typeface="Arial"/>
              </a:rPr>
              <a:t>Study: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160" dirty="0">
                <a:latin typeface="Arial"/>
                <a:cs typeface="Arial"/>
              </a:rPr>
              <a:t>The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85" dirty="0">
                <a:latin typeface="Arial"/>
                <a:cs typeface="Arial"/>
              </a:rPr>
              <a:t>stepped-</a:t>
            </a:r>
            <a:r>
              <a:rPr sz="2000" spc="-114" dirty="0">
                <a:latin typeface="Arial"/>
                <a:cs typeface="Arial"/>
              </a:rPr>
              <a:t>wedge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cluster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345" dirty="0">
                <a:latin typeface="Arial"/>
                <a:cs typeface="Arial"/>
              </a:rPr>
              <a:t>RCT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design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382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50" dirty="0"/>
              <a:t>7</a:t>
            </a:fld>
            <a:endParaRPr spc="-50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14" dirty="0"/>
              <a:t>Informative</a:t>
            </a:r>
            <a:r>
              <a:rPr spc="-215" dirty="0"/>
              <a:t> </a:t>
            </a:r>
            <a:r>
              <a:rPr spc="-160" dirty="0"/>
              <a:t>abstracts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6725" y="1627123"/>
            <a:ext cx="10182225" cy="33388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00"/>
              </a:spcBef>
              <a:buClr>
                <a:srgbClr val="586D77"/>
              </a:buClr>
              <a:buSzPct val="75000"/>
              <a:buChar char="●"/>
              <a:tabLst>
                <a:tab pos="469265" algn="l"/>
              </a:tabLst>
            </a:pPr>
            <a:r>
              <a:rPr sz="2400" spc="-140" dirty="0">
                <a:latin typeface="Arial"/>
                <a:cs typeface="Arial"/>
              </a:rPr>
              <a:t>Presents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and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20" dirty="0">
                <a:latin typeface="Arial"/>
                <a:cs typeface="Arial"/>
              </a:rPr>
              <a:t>explains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all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the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main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arguments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60"/>
              </a:spcBef>
              <a:buClr>
                <a:srgbClr val="586D77"/>
              </a:buClr>
              <a:buFont typeface="Arial"/>
              <a:buChar char="●"/>
            </a:pPr>
            <a:endParaRPr sz="240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buClr>
                <a:srgbClr val="586D77"/>
              </a:buClr>
              <a:buSzPct val="75000"/>
              <a:buChar char="●"/>
              <a:tabLst>
                <a:tab pos="469265" algn="l"/>
              </a:tabLst>
            </a:pPr>
            <a:r>
              <a:rPr sz="2400" spc="-125" dirty="0">
                <a:latin typeface="Arial"/>
                <a:cs typeface="Arial"/>
              </a:rPr>
              <a:t>Reports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the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important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results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and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evidence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in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the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complete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work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25"/>
              </a:spcBef>
              <a:buClr>
                <a:srgbClr val="586D77"/>
              </a:buClr>
              <a:buFont typeface="Arial"/>
              <a:buChar char="●"/>
            </a:pPr>
            <a:endParaRPr sz="2400">
              <a:latin typeface="Arial"/>
              <a:cs typeface="Arial"/>
            </a:endParaRPr>
          </a:p>
          <a:p>
            <a:pPr marL="469265" marR="5080" indent="-457200">
              <a:lnSpc>
                <a:spcPct val="114999"/>
              </a:lnSpc>
              <a:buClr>
                <a:srgbClr val="586D77"/>
              </a:buClr>
              <a:buSzPct val="75000"/>
              <a:buChar char="●"/>
              <a:tabLst>
                <a:tab pos="469265" algn="l"/>
              </a:tabLst>
            </a:pPr>
            <a:r>
              <a:rPr sz="2400" spc="-114" dirty="0">
                <a:latin typeface="Arial"/>
                <a:cs typeface="Arial"/>
              </a:rPr>
              <a:t>Includes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the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information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that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65" dirty="0">
                <a:latin typeface="Arial"/>
                <a:cs typeface="Arial"/>
              </a:rPr>
              <a:t>can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20" dirty="0">
                <a:latin typeface="Arial"/>
                <a:cs typeface="Arial"/>
              </a:rPr>
              <a:t>be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found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in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210" dirty="0">
                <a:latin typeface="Arial"/>
                <a:cs typeface="Arial"/>
              </a:rPr>
              <a:t>a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descriptive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abstract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(purpose, </a:t>
            </a:r>
            <a:r>
              <a:rPr sz="2400" spc="-90" dirty="0">
                <a:latin typeface="Arial"/>
                <a:cs typeface="Arial"/>
              </a:rPr>
              <a:t>methods,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145" dirty="0">
                <a:latin typeface="Arial"/>
                <a:cs typeface="Arial"/>
              </a:rPr>
              <a:t>scope)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235" dirty="0">
                <a:latin typeface="Arial"/>
                <a:cs typeface="Arial"/>
              </a:rPr>
              <a:t>AND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35" dirty="0">
                <a:latin typeface="Arial"/>
                <a:cs typeface="Arial"/>
              </a:rPr>
              <a:t>also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includes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the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results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and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25" dirty="0">
                <a:latin typeface="Arial"/>
                <a:cs typeface="Arial"/>
              </a:rPr>
              <a:t>conclusions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the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research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55"/>
              </a:spcBef>
              <a:buClr>
                <a:srgbClr val="586D77"/>
              </a:buClr>
              <a:buFont typeface="Arial"/>
              <a:buChar char="●"/>
            </a:pPr>
            <a:endParaRPr sz="240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5"/>
              </a:spcBef>
              <a:buClr>
                <a:srgbClr val="586D77"/>
              </a:buClr>
              <a:buSzPct val="75000"/>
              <a:buChar char="●"/>
              <a:tabLst>
                <a:tab pos="469265" algn="l"/>
              </a:tabLst>
            </a:pPr>
            <a:r>
              <a:rPr sz="2400" spc="-185" dirty="0">
                <a:latin typeface="Arial"/>
                <a:cs typeface="Arial"/>
              </a:rPr>
              <a:t>The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length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20" dirty="0">
                <a:latin typeface="Arial"/>
                <a:cs typeface="Arial"/>
              </a:rPr>
              <a:t>varies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according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discipline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and</a:t>
            </a:r>
            <a:r>
              <a:rPr sz="2400" spc="-100" dirty="0">
                <a:latin typeface="Arial"/>
                <a:cs typeface="Arial"/>
              </a:rPr>
              <a:t> conference </a:t>
            </a:r>
            <a:r>
              <a:rPr sz="2400" spc="-10" dirty="0">
                <a:latin typeface="Arial"/>
                <a:cs typeface="Arial"/>
              </a:rPr>
              <a:t>requirements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9428" y="4275085"/>
            <a:ext cx="0" cy="2583180"/>
          </a:xfrm>
          <a:custGeom>
            <a:avLst/>
            <a:gdLst/>
            <a:ahLst/>
            <a:cxnLst/>
            <a:rect l="l" t="t" r="r" b="b"/>
            <a:pathLst>
              <a:path h="2583179">
                <a:moveTo>
                  <a:pt x="0" y="2582913"/>
                </a:moveTo>
                <a:lnTo>
                  <a:pt x="1" y="0"/>
                </a:lnTo>
              </a:path>
            </a:pathLst>
          </a:custGeom>
          <a:ln w="25400">
            <a:solidFill>
              <a:srgbClr val="E487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48248" y="2896107"/>
            <a:ext cx="411607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5" dirty="0">
                <a:solidFill>
                  <a:srgbClr val="171616"/>
                </a:solidFill>
              </a:rPr>
              <a:t>Writing</a:t>
            </a:r>
            <a:r>
              <a:rPr spc="-204" dirty="0">
                <a:solidFill>
                  <a:srgbClr val="171616"/>
                </a:solidFill>
              </a:rPr>
              <a:t> </a:t>
            </a:r>
            <a:r>
              <a:rPr spc="-90" dirty="0">
                <a:solidFill>
                  <a:srgbClr val="171616"/>
                </a:solidFill>
              </a:rPr>
              <a:t>the</a:t>
            </a:r>
            <a:r>
              <a:rPr spc="-200" dirty="0">
                <a:solidFill>
                  <a:srgbClr val="171616"/>
                </a:solidFill>
              </a:rPr>
              <a:t> </a:t>
            </a:r>
            <a:r>
              <a:rPr spc="-125" dirty="0">
                <a:solidFill>
                  <a:srgbClr val="171616"/>
                </a:solidFill>
              </a:rPr>
              <a:t>abstract</a:t>
            </a:r>
          </a:p>
        </p:txBody>
      </p:sp>
      <p:sp>
        <p:nvSpPr>
          <p:cNvPr id="4" name="object 4"/>
          <p:cNvSpPr/>
          <p:nvPr/>
        </p:nvSpPr>
        <p:spPr>
          <a:xfrm>
            <a:off x="1247588" y="0"/>
            <a:ext cx="0" cy="1243965"/>
          </a:xfrm>
          <a:custGeom>
            <a:avLst/>
            <a:gdLst/>
            <a:ahLst/>
            <a:cxnLst/>
            <a:rect l="l" t="t" r="r" b="b"/>
            <a:pathLst>
              <a:path h="1243965">
                <a:moveTo>
                  <a:pt x="0" y="0"/>
                </a:moveTo>
                <a:lnTo>
                  <a:pt x="1" y="1243584"/>
                </a:lnTo>
              </a:path>
            </a:pathLst>
          </a:custGeom>
          <a:ln w="25400">
            <a:solidFill>
              <a:srgbClr val="E487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45" dirty="0"/>
              <a:t>Structure</a:t>
            </a:r>
            <a:r>
              <a:rPr spc="-210" dirty="0"/>
              <a:t> </a:t>
            </a:r>
            <a:r>
              <a:rPr spc="-229" dirty="0"/>
              <a:t>and</a:t>
            </a:r>
            <a:r>
              <a:rPr spc="-204" dirty="0"/>
              <a:t> </a:t>
            </a:r>
            <a:r>
              <a:rPr spc="-265" dirty="0"/>
              <a:t>language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6725" y="1572260"/>
            <a:ext cx="10540365" cy="423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marR="5080" indent="-457200">
              <a:lnSpc>
                <a:spcPct val="114999"/>
              </a:lnSpc>
              <a:spcBef>
                <a:spcPts val="100"/>
              </a:spcBef>
              <a:buClr>
                <a:srgbClr val="586D77"/>
              </a:buClr>
              <a:buSzPct val="75000"/>
              <a:buChar char="●"/>
              <a:tabLst>
                <a:tab pos="469265" algn="l"/>
              </a:tabLst>
            </a:pPr>
            <a:r>
              <a:rPr sz="2400" spc="-215" dirty="0">
                <a:latin typeface="Arial"/>
                <a:cs typeface="Arial"/>
              </a:rPr>
              <a:t>Use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consistent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constructions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(e.g.,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if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you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mention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that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the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project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40" dirty="0">
                <a:latin typeface="Arial"/>
                <a:cs typeface="Arial"/>
              </a:rPr>
              <a:t>examines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Blue, </a:t>
            </a:r>
            <a:r>
              <a:rPr sz="2400" spc="-190" dirty="0">
                <a:latin typeface="Arial"/>
                <a:cs typeface="Arial"/>
              </a:rPr>
              <a:t>Red,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and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Yellow,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then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mention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these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in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the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190" dirty="0">
                <a:latin typeface="Arial"/>
                <a:cs typeface="Arial"/>
              </a:rPr>
              <a:t>same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order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all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the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time)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60"/>
              </a:spcBef>
              <a:buClr>
                <a:srgbClr val="586D77"/>
              </a:buClr>
              <a:buFont typeface="Arial"/>
              <a:buChar char="●"/>
            </a:pPr>
            <a:endParaRPr sz="240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buClr>
                <a:srgbClr val="586D77"/>
              </a:buClr>
              <a:buSzPct val="75000"/>
              <a:buChar char="●"/>
              <a:tabLst>
                <a:tab pos="469265" algn="l"/>
              </a:tabLst>
            </a:pPr>
            <a:r>
              <a:rPr sz="2400" spc="-80" dirty="0">
                <a:latin typeface="Arial"/>
                <a:cs typeface="Arial"/>
              </a:rPr>
              <a:t>Structure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your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abstract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180" dirty="0">
                <a:latin typeface="Arial"/>
                <a:cs typeface="Arial"/>
              </a:rPr>
              <a:t>so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that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the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flow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135" dirty="0">
                <a:latin typeface="Arial"/>
                <a:cs typeface="Arial"/>
              </a:rPr>
              <a:t>is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120" dirty="0">
                <a:latin typeface="Arial"/>
                <a:cs typeface="Arial"/>
              </a:rPr>
              <a:t>organized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and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clear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60"/>
              </a:spcBef>
              <a:buClr>
                <a:srgbClr val="586D77"/>
              </a:buClr>
              <a:buFont typeface="Arial"/>
              <a:buChar char="●"/>
            </a:pPr>
            <a:endParaRPr sz="240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buClr>
                <a:srgbClr val="586D77"/>
              </a:buClr>
              <a:buSzPct val="75000"/>
              <a:buChar char="●"/>
              <a:tabLst>
                <a:tab pos="469265" algn="l"/>
              </a:tabLst>
            </a:pPr>
            <a:r>
              <a:rPr sz="2400" spc="-110" dirty="0">
                <a:latin typeface="Arial"/>
                <a:cs typeface="Arial"/>
              </a:rPr>
              <a:t>Generally, </a:t>
            </a:r>
            <a:r>
              <a:rPr sz="2400" spc="-120" dirty="0">
                <a:latin typeface="Arial"/>
                <a:cs typeface="Arial"/>
              </a:rPr>
              <a:t>move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from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broad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specific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in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the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background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section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55"/>
              </a:spcBef>
              <a:buClr>
                <a:srgbClr val="586D77"/>
              </a:buClr>
              <a:buFont typeface="Arial"/>
              <a:buChar char="●"/>
            </a:pPr>
            <a:endParaRPr sz="240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buClr>
                <a:srgbClr val="586D77"/>
              </a:buClr>
              <a:buSzPct val="75000"/>
              <a:buChar char="●"/>
              <a:tabLst>
                <a:tab pos="469265" algn="l"/>
              </a:tabLst>
            </a:pPr>
            <a:r>
              <a:rPr sz="2400" spc="-25" dirty="0">
                <a:latin typeface="Arial"/>
                <a:cs typeface="Arial"/>
              </a:rPr>
              <a:t>Write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only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one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thought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per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sentence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60"/>
              </a:spcBef>
              <a:buClr>
                <a:srgbClr val="586D77"/>
              </a:buClr>
              <a:buFont typeface="Arial"/>
              <a:buChar char="●"/>
            </a:pPr>
            <a:endParaRPr sz="240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buClr>
                <a:srgbClr val="586D77"/>
              </a:buClr>
              <a:buSzPct val="75000"/>
              <a:buChar char="●"/>
              <a:tabLst>
                <a:tab pos="469265" algn="l"/>
              </a:tabLst>
            </a:pPr>
            <a:r>
              <a:rPr sz="2400" spc="-240" dirty="0">
                <a:latin typeface="Arial"/>
                <a:cs typeface="Arial"/>
              </a:rPr>
              <a:t>Be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careful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with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jargon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40" dirty="0">
                <a:latin typeface="Arial"/>
                <a:cs typeface="Arial"/>
              </a:rPr>
              <a:t>use,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consider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your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audience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399</TotalTime>
  <Words>2193</Words>
  <Application>Microsoft Office PowerPoint</Application>
  <PresentationFormat>Widescreen</PresentationFormat>
  <Paragraphs>283</Paragraphs>
  <Slides>26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Times New Roman</vt:lpstr>
      <vt:lpstr>Office Theme</vt:lpstr>
      <vt:lpstr>Abstract Writing Workshop</vt:lpstr>
      <vt:lpstr>Who we Are</vt:lpstr>
      <vt:lpstr>Objectives</vt:lpstr>
      <vt:lpstr>Conference Abstracts</vt:lpstr>
      <vt:lpstr>Why submit an abstract?</vt:lpstr>
      <vt:lpstr>Descriptive abstracts</vt:lpstr>
      <vt:lpstr>Informative abstracts</vt:lpstr>
      <vt:lpstr>Writing the abstract</vt:lpstr>
      <vt:lpstr>Structure and language</vt:lpstr>
      <vt:lpstr>The Five C.   s …</vt:lpstr>
      <vt:lpstr>Abstracts can have various structures. Always review the submission form and consider what you want to your potential audience to know.</vt:lpstr>
      <vt:lpstr>Writing the Title</vt:lpstr>
      <vt:lpstr>Examples</vt:lpstr>
      <vt:lpstr>Writing the Background</vt:lpstr>
      <vt:lpstr>Which example is stronger?</vt:lpstr>
      <vt:lpstr>Writing the Method</vt:lpstr>
      <vt:lpstr>Which example is stronger?</vt:lpstr>
      <vt:lpstr>Writing the Results</vt:lpstr>
      <vt:lpstr>Which example is stronger?</vt:lpstr>
      <vt:lpstr>Writing the Conclusion</vt:lpstr>
      <vt:lpstr>Which example is stronger?</vt:lpstr>
      <vt:lpstr>Any Questions?</vt:lpstr>
      <vt:lpstr>IAPHS 2024 Call for Abstract is Open!</vt:lpstr>
      <vt:lpstr>Submission Policy</vt:lpstr>
      <vt:lpstr>Submission Guidelines and Criteria for Review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Abstract Writing Workshop</dc:title>
  <dc:creator>Suzanne Bevan</dc:creator>
  <cp:lastModifiedBy>Brianne Bevan</cp:lastModifiedBy>
  <cp:revision>20</cp:revision>
  <dcterms:created xsi:type="dcterms:W3CDTF">2024-01-31T19:57:23Z</dcterms:created>
  <dcterms:modified xsi:type="dcterms:W3CDTF">2024-02-13T18:55:44Z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2023-01-30T00:00:00Z</vt:filetime>
  </property>
  <property fmtid="{D5CDD505-2E9C-101B-9397-08002B2CF9AE}" pid="3" name="LastSaved">
    <vt:filetime>2024-01-31T00:00:00Z</vt:filetime>
  </property>
  <property fmtid="{D5CDD505-2E9C-101B-9397-08002B2CF9AE}" pid="4" name="Producer">
    <vt:lpwstr>macOS Version 13.0 (Build 22A380) Quartz PDFContext</vt:lpwstr>
  </property>
</Properties>
</file>